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diagrams/layout1.xml" ContentType="application/vnd.openxmlformats-officedocument.drawingml.diagramLayout+xml"/>
  <Override PartName="/ppt/slides/slide23.xml" ContentType="application/vnd.openxmlformats-officedocument.presentationml.slide+xml"/>
  <Override PartName="/ppt/slides/slide31.xml" ContentType="application/vnd.openxmlformats-officedocument.presentationml.slide+xml"/>
  <Override PartName="/ppt/diagrams/quickStyle1.xml" ContentType="application/vnd.openxmlformats-officedocument.drawingml.diagramStyl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diagrams/drawing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6" r:id="rId1"/>
  </p:sldMasterIdLst>
  <p:notesMasterIdLst>
    <p:notesMasterId r:id="rId38"/>
  </p:notesMasterIdLst>
  <p:sldIdLst>
    <p:sldId id="257" r:id="rId2"/>
    <p:sldId id="258" r:id="rId3"/>
    <p:sldId id="259" r:id="rId4"/>
    <p:sldId id="260" r:id="rId5"/>
    <p:sldId id="262" r:id="rId6"/>
    <p:sldId id="261" r:id="rId7"/>
    <p:sldId id="263" r:id="rId8"/>
    <p:sldId id="289" r:id="rId9"/>
    <p:sldId id="290" r:id="rId10"/>
    <p:sldId id="265" r:id="rId11"/>
    <p:sldId id="266" r:id="rId12"/>
    <p:sldId id="287" r:id="rId13"/>
    <p:sldId id="272" r:id="rId14"/>
    <p:sldId id="273" r:id="rId15"/>
    <p:sldId id="274" r:id="rId16"/>
    <p:sldId id="275" r:id="rId17"/>
    <p:sldId id="277" r:id="rId18"/>
    <p:sldId id="278" r:id="rId19"/>
    <p:sldId id="279" r:id="rId20"/>
    <p:sldId id="280" r:id="rId21"/>
    <p:sldId id="281" r:id="rId22"/>
    <p:sldId id="282" r:id="rId23"/>
    <p:sldId id="284" r:id="rId24"/>
    <p:sldId id="298" r:id="rId25"/>
    <p:sldId id="285" r:id="rId26"/>
    <p:sldId id="286" r:id="rId27"/>
    <p:sldId id="283" r:id="rId28"/>
    <p:sldId id="288" r:id="rId29"/>
    <p:sldId id="291" r:id="rId30"/>
    <p:sldId id="293" r:id="rId31"/>
    <p:sldId id="292" r:id="rId32"/>
    <p:sldId id="294" r:id="rId33"/>
    <p:sldId id="295" r:id="rId34"/>
    <p:sldId id="296" r:id="rId35"/>
    <p:sldId id="297" r:id="rId36"/>
    <p:sldId id="299"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407" autoAdjust="0"/>
    <p:restoredTop sz="94660"/>
  </p:normalViewPr>
  <p:slideViewPr>
    <p:cSldViewPr snapToGrid="0" snapToObjects="1">
      <p:cViewPr varScale="1">
        <p:scale>
          <a:sx n="72" d="100"/>
          <a:sy n="72" d="100"/>
        </p:scale>
        <p:origin x="-129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5EAF77-6476-C444-986E-7BC4E67D7A43}" type="doc">
      <dgm:prSet loTypeId="urn:microsoft.com/office/officeart/2005/8/layout/cycle2" loCatId="cycle" qsTypeId="urn:microsoft.com/office/officeart/2005/8/quickstyle/simple4" qsCatId="simple" csTypeId="urn:microsoft.com/office/officeart/2005/8/colors/colorful2" csCatId="colorful" phldr="1"/>
      <dgm:spPr/>
      <dgm:t>
        <a:bodyPr/>
        <a:lstStyle/>
        <a:p>
          <a:endParaRPr lang="en-US"/>
        </a:p>
      </dgm:t>
    </dgm:pt>
    <dgm:pt modelId="{B01FBF38-7EDD-804E-B811-7A9A2386D74C}">
      <dgm:prSet phldrT="[Text]" custT="1"/>
      <dgm:spPr/>
      <dgm:t>
        <a:bodyPr/>
        <a:lstStyle/>
        <a:p>
          <a:r>
            <a:rPr lang="en-US" sz="1400" b="0" dirty="0" smtClean="0">
              <a:latin typeface="Haettenschweiler"/>
              <a:cs typeface="Haettenschweiler"/>
            </a:rPr>
            <a:t>Collaboration</a:t>
          </a:r>
          <a:endParaRPr lang="en-US" sz="1400" b="0" dirty="0">
            <a:latin typeface="Haettenschweiler"/>
            <a:cs typeface="Haettenschweiler"/>
          </a:endParaRPr>
        </a:p>
      </dgm:t>
    </dgm:pt>
    <dgm:pt modelId="{B5B7DC3E-8D7B-F340-B7D4-10DB391314A5}" type="parTrans" cxnId="{FDB9587A-A7DF-9C41-A92D-BC294B6C362C}">
      <dgm:prSet/>
      <dgm:spPr/>
      <dgm:t>
        <a:bodyPr/>
        <a:lstStyle/>
        <a:p>
          <a:endParaRPr lang="en-US" sz="1400" b="0">
            <a:latin typeface="Haettenschweiler"/>
            <a:cs typeface="Haettenschweiler"/>
          </a:endParaRPr>
        </a:p>
      </dgm:t>
    </dgm:pt>
    <dgm:pt modelId="{8C75AC45-DE86-4D48-972F-B160A0816D41}" type="sibTrans" cxnId="{FDB9587A-A7DF-9C41-A92D-BC294B6C362C}">
      <dgm:prSet custT="1"/>
      <dgm:spPr/>
      <dgm:t>
        <a:bodyPr/>
        <a:lstStyle/>
        <a:p>
          <a:endParaRPr lang="en-US" sz="1400" b="0">
            <a:latin typeface="Haettenschweiler"/>
            <a:cs typeface="Haettenschweiler"/>
          </a:endParaRPr>
        </a:p>
      </dgm:t>
    </dgm:pt>
    <dgm:pt modelId="{9946C0C1-44D3-F145-8C6E-B8A739A7DC5C}">
      <dgm:prSet phldrT="[Text]" custT="1"/>
      <dgm:spPr/>
      <dgm:t>
        <a:bodyPr/>
        <a:lstStyle/>
        <a:p>
          <a:r>
            <a:rPr lang="en-US" sz="1400" b="0" dirty="0" smtClean="0">
              <a:latin typeface="Haettenschweiler"/>
              <a:cs typeface="Haettenschweiler"/>
            </a:rPr>
            <a:t>Critical Thinking &amp; Reasoning</a:t>
          </a:r>
          <a:endParaRPr lang="en-US" sz="1400" b="0" dirty="0">
            <a:latin typeface="Haettenschweiler"/>
            <a:cs typeface="Haettenschweiler"/>
          </a:endParaRPr>
        </a:p>
      </dgm:t>
    </dgm:pt>
    <dgm:pt modelId="{B1DBEE7B-E380-D14A-92AC-764E58FEB807}" type="parTrans" cxnId="{AEA21503-D7AC-E048-AADA-9815748FC62A}">
      <dgm:prSet/>
      <dgm:spPr/>
      <dgm:t>
        <a:bodyPr/>
        <a:lstStyle/>
        <a:p>
          <a:endParaRPr lang="en-US" sz="1400" b="0">
            <a:latin typeface="Haettenschweiler"/>
            <a:cs typeface="Haettenschweiler"/>
          </a:endParaRPr>
        </a:p>
      </dgm:t>
    </dgm:pt>
    <dgm:pt modelId="{8C8363B8-6E63-A84D-A504-568E65A79A34}" type="sibTrans" cxnId="{AEA21503-D7AC-E048-AADA-9815748FC62A}">
      <dgm:prSet custT="1"/>
      <dgm:spPr/>
      <dgm:t>
        <a:bodyPr/>
        <a:lstStyle/>
        <a:p>
          <a:endParaRPr lang="en-US" sz="1400" b="0">
            <a:latin typeface="Haettenschweiler"/>
            <a:cs typeface="Haettenschweiler"/>
          </a:endParaRPr>
        </a:p>
      </dgm:t>
    </dgm:pt>
    <dgm:pt modelId="{244F3B99-1D2C-734E-8618-95E8ADE03884}">
      <dgm:prSet phldrT="[Text]" custT="1"/>
      <dgm:spPr/>
      <dgm:t>
        <a:bodyPr/>
        <a:lstStyle/>
        <a:p>
          <a:r>
            <a:rPr lang="en-US" sz="1400" b="0" dirty="0" smtClean="0">
              <a:latin typeface="Haettenschweiler"/>
              <a:cs typeface="Haettenschweiler"/>
            </a:rPr>
            <a:t>Information Literacy</a:t>
          </a:r>
          <a:endParaRPr lang="en-US" sz="1400" b="0" dirty="0">
            <a:latin typeface="Haettenschweiler"/>
            <a:cs typeface="Haettenschweiler"/>
          </a:endParaRPr>
        </a:p>
      </dgm:t>
    </dgm:pt>
    <dgm:pt modelId="{5028A0B0-6092-ED45-A692-8B6BD18136C9}" type="parTrans" cxnId="{5A32FE2C-03E3-0949-A8A9-27DEC32DE85B}">
      <dgm:prSet/>
      <dgm:spPr/>
      <dgm:t>
        <a:bodyPr/>
        <a:lstStyle/>
        <a:p>
          <a:endParaRPr lang="en-US" sz="1400" b="0">
            <a:latin typeface="Haettenschweiler"/>
            <a:cs typeface="Haettenschweiler"/>
          </a:endParaRPr>
        </a:p>
      </dgm:t>
    </dgm:pt>
    <dgm:pt modelId="{CB494BB5-C597-2B46-A693-2C6D0ED84D9F}" type="sibTrans" cxnId="{5A32FE2C-03E3-0949-A8A9-27DEC32DE85B}">
      <dgm:prSet custT="1"/>
      <dgm:spPr/>
      <dgm:t>
        <a:bodyPr/>
        <a:lstStyle/>
        <a:p>
          <a:endParaRPr lang="en-US" sz="1400" b="0">
            <a:latin typeface="Haettenschweiler"/>
            <a:cs typeface="Haettenschweiler"/>
          </a:endParaRPr>
        </a:p>
      </dgm:t>
    </dgm:pt>
    <dgm:pt modelId="{78F39A45-0159-E140-A812-06612A1B15CD}">
      <dgm:prSet phldrT="[Text]" custT="1"/>
      <dgm:spPr/>
      <dgm:t>
        <a:bodyPr/>
        <a:lstStyle/>
        <a:p>
          <a:r>
            <a:rPr lang="en-US" sz="1400" b="0" dirty="0" smtClean="0">
              <a:latin typeface="Haettenschweiler"/>
              <a:cs typeface="Haettenschweiler"/>
            </a:rPr>
            <a:t>Self-Direction</a:t>
          </a:r>
          <a:endParaRPr lang="en-US" sz="1400" b="0" dirty="0">
            <a:latin typeface="Haettenschweiler"/>
            <a:cs typeface="Haettenschweiler"/>
          </a:endParaRPr>
        </a:p>
      </dgm:t>
    </dgm:pt>
    <dgm:pt modelId="{83407DC9-EFF5-F84A-BAA9-3F682677426D}" type="parTrans" cxnId="{0E8CFE01-474C-6745-9282-DC5CDDC813DE}">
      <dgm:prSet/>
      <dgm:spPr/>
      <dgm:t>
        <a:bodyPr/>
        <a:lstStyle/>
        <a:p>
          <a:endParaRPr lang="en-US" sz="1400" b="0">
            <a:latin typeface="Haettenschweiler"/>
            <a:cs typeface="Haettenschweiler"/>
          </a:endParaRPr>
        </a:p>
      </dgm:t>
    </dgm:pt>
    <dgm:pt modelId="{3D90A082-F666-8D41-98E1-05C080656A75}" type="sibTrans" cxnId="{0E8CFE01-474C-6745-9282-DC5CDDC813DE}">
      <dgm:prSet custT="1"/>
      <dgm:spPr/>
      <dgm:t>
        <a:bodyPr/>
        <a:lstStyle/>
        <a:p>
          <a:endParaRPr lang="en-US" sz="1400" b="0">
            <a:latin typeface="Haettenschweiler"/>
            <a:cs typeface="Haettenschweiler"/>
          </a:endParaRPr>
        </a:p>
      </dgm:t>
    </dgm:pt>
    <dgm:pt modelId="{C67BBE42-F19E-5246-A36B-A36079D1002B}">
      <dgm:prSet phldrT="[Text]" custT="1"/>
      <dgm:spPr/>
      <dgm:t>
        <a:bodyPr/>
        <a:lstStyle/>
        <a:p>
          <a:r>
            <a:rPr lang="en-US" sz="1400" b="0" dirty="0" smtClean="0">
              <a:latin typeface="Haettenschweiler"/>
              <a:cs typeface="Haettenschweiler"/>
            </a:rPr>
            <a:t>Invention</a:t>
          </a:r>
          <a:endParaRPr lang="en-US" sz="1400" b="0" dirty="0">
            <a:latin typeface="Haettenschweiler"/>
            <a:cs typeface="Haettenschweiler"/>
          </a:endParaRPr>
        </a:p>
      </dgm:t>
    </dgm:pt>
    <dgm:pt modelId="{035B49B7-57ED-4948-B0ED-5CC126AD2120}" type="parTrans" cxnId="{8D3926E5-C4E5-6B46-8CC5-AD0F35110363}">
      <dgm:prSet/>
      <dgm:spPr/>
      <dgm:t>
        <a:bodyPr/>
        <a:lstStyle/>
        <a:p>
          <a:endParaRPr lang="en-US" sz="1400" b="0">
            <a:latin typeface="Haettenschweiler"/>
            <a:cs typeface="Haettenschweiler"/>
          </a:endParaRPr>
        </a:p>
      </dgm:t>
    </dgm:pt>
    <dgm:pt modelId="{8B0A0E49-BAAE-5A46-9507-23CD6762B865}" type="sibTrans" cxnId="{8D3926E5-C4E5-6B46-8CC5-AD0F35110363}">
      <dgm:prSet custT="1"/>
      <dgm:spPr/>
      <dgm:t>
        <a:bodyPr/>
        <a:lstStyle/>
        <a:p>
          <a:endParaRPr lang="en-US" sz="1400" b="0">
            <a:latin typeface="Haettenschweiler"/>
            <a:cs typeface="Haettenschweiler"/>
          </a:endParaRPr>
        </a:p>
      </dgm:t>
    </dgm:pt>
    <dgm:pt modelId="{BDD3C08C-EEDD-5E44-9157-DE76D24ABF93}">
      <dgm:prSet custT="1"/>
      <dgm:spPr/>
      <dgm:t>
        <a:bodyPr/>
        <a:lstStyle/>
        <a:p>
          <a:r>
            <a:rPr lang="en-US" sz="1400" b="0" dirty="0" err="1" smtClean="0">
              <a:latin typeface="Haettenschweiler"/>
              <a:cs typeface="Haettenschweiler"/>
            </a:rPr>
            <a:t>Gobalness</a:t>
          </a:r>
          <a:endParaRPr lang="en-US" sz="1400" b="0" dirty="0">
            <a:latin typeface="Haettenschweiler"/>
            <a:cs typeface="Haettenschweiler"/>
          </a:endParaRPr>
        </a:p>
      </dgm:t>
    </dgm:pt>
    <dgm:pt modelId="{AD6648E6-0FFA-7246-9C65-A1990800FB2D}" type="parTrans" cxnId="{90BDA92A-9771-914D-8C22-46B4241AE027}">
      <dgm:prSet/>
      <dgm:spPr/>
      <dgm:t>
        <a:bodyPr/>
        <a:lstStyle/>
        <a:p>
          <a:endParaRPr lang="en-US" sz="1400" b="0">
            <a:latin typeface="Haettenschweiler"/>
            <a:cs typeface="Haettenschweiler"/>
          </a:endParaRPr>
        </a:p>
      </dgm:t>
    </dgm:pt>
    <dgm:pt modelId="{1D71D183-99A7-A24C-8CE5-C6D2848CE55F}" type="sibTrans" cxnId="{90BDA92A-9771-914D-8C22-46B4241AE027}">
      <dgm:prSet custT="1"/>
      <dgm:spPr/>
      <dgm:t>
        <a:bodyPr/>
        <a:lstStyle/>
        <a:p>
          <a:endParaRPr lang="en-US" sz="1400" b="0">
            <a:latin typeface="Haettenschweiler"/>
            <a:cs typeface="Haettenschweiler"/>
          </a:endParaRPr>
        </a:p>
      </dgm:t>
    </dgm:pt>
    <dgm:pt modelId="{13ABDB56-344D-4E4D-89FA-4163DACE1663}" type="pres">
      <dgm:prSet presAssocID="{9F5EAF77-6476-C444-986E-7BC4E67D7A43}" presName="cycle" presStyleCnt="0">
        <dgm:presLayoutVars>
          <dgm:dir/>
          <dgm:resizeHandles val="exact"/>
        </dgm:presLayoutVars>
      </dgm:prSet>
      <dgm:spPr/>
      <dgm:t>
        <a:bodyPr/>
        <a:lstStyle/>
        <a:p>
          <a:endParaRPr lang="en-US"/>
        </a:p>
      </dgm:t>
    </dgm:pt>
    <dgm:pt modelId="{63B336B2-ACFA-084E-8F2C-62E9032DFBFA}" type="pres">
      <dgm:prSet presAssocID="{B01FBF38-7EDD-804E-B811-7A9A2386D74C}" presName="node" presStyleLbl="node1" presStyleIdx="0" presStyleCnt="6">
        <dgm:presLayoutVars>
          <dgm:bulletEnabled val="1"/>
        </dgm:presLayoutVars>
      </dgm:prSet>
      <dgm:spPr/>
      <dgm:t>
        <a:bodyPr/>
        <a:lstStyle/>
        <a:p>
          <a:endParaRPr lang="en-US"/>
        </a:p>
      </dgm:t>
    </dgm:pt>
    <dgm:pt modelId="{CD945BDE-8319-2048-8B97-E6C398189009}" type="pres">
      <dgm:prSet presAssocID="{8C75AC45-DE86-4D48-972F-B160A0816D41}" presName="sibTrans" presStyleLbl="sibTrans2D1" presStyleIdx="0" presStyleCnt="6"/>
      <dgm:spPr/>
      <dgm:t>
        <a:bodyPr/>
        <a:lstStyle/>
        <a:p>
          <a:endParaRPr lang="en-US"/>
        </a:p>
      </dgm:t>
    </dgm:pt>
    <dgm:pt modelId="{0319A001-EF70-7848-8633-C813D8D52F57}" type="pres">
      <dgm:prSet presAssocID="{8C75AC45-DE86-4D48-972F-B160A0816D41}" presName="connectorText" presStyleLbl="sibTrans2D1" presStyleIdx="0" presStyleCnt="6"/>
      <dgm:spPr/>
      <dgm:t>
        <a:bodyPr/>
        <a:lstStyle/>
        <a:p>
          <a:endParaRPr lang="en-US"/>
        </a:p>
      </dgm:t>
    </dgm:pt>
    <dgm:pt modelId="{F15745FC-2FC9-024F-9CD7-9AD01FEDB586}" type="pres">
      <dgm:prSet presAssocID="{9946C0C1-44D3-F145-8C6E-B8A739A7DC5C}" presName="node" presStyleLbl="node1" presStyleIdx="1" presStyleCnt="6">
        <dgm:presLayoutVars>
          <dgm:bulletEnabled val="1"/>
        </dgm:presLayoutVars>
      </dgm:prSet>
      <dgm:spPr/>
      <dgm:t>
        <a:bodyPr/>
        <a:lstStyle/>
        <a:p>
          <a:endParaRPr lang="en-US"/>
        </a:p>
      </dgm:t>
    </dgm:pt>
    <dgm:pt modelId="{A0F7BF90-95CC-DA43-8FA6-3E73A900A27D}" type="pres">
      <dgm:prSet presAssocID="{8C8363B8-6E63-A84D-A504-568E65A79A34}" presName="sibTrans" presStyleLbl="sibTrans2D1" presStyleIdx="1" presStyleCnt="6"/>
      <dgm:spPr/>
      <dgm:t>
        <a:bodyPr/>
        <a:lstStyle/>
        <a:p>
          <a:endParaRPr lang="en-US"/>
        </a:p>
      </dgm:t>
    </dgm:pt>
    <dgm:pt modelId="{D1329F0E-A4CB-854F-B3B1-70B7889DE226}" type="pres">
      <dgm:prSet presAssocID="{8C8363B8-6E63-A84D-A504-568E65A79A34}" presName="connectorText" presStyleLbl="sibTrans2D1" presStyleIdx="1" presStyleCnt="6"/>
      <dgm:spPr/>
      <dgm:t>
        <a:bodyPr/>
        <a:lstStyle/>
        <a:p>
          <a:endParaRPr lang="en-US"/>
        </a:p>
      </dgm:t>
    </dgm:pt>
    <dgm:pt modelId="{4EA893AC-ED42-7C4F-B636-1CB878A5402C}" type="pres">
      <dgm:prSet presAssocID="{244F3B99-1D2C-734E-8618-95E8ADE03884}" presName="node" presStyleLbl="node1" presStyleIdx="2" presStyleCnt="6">
        <dgm:presLayoutVars>
          <dgm:bulletEnabled val="1"/>
        </dgm:presLayoutVars>
      </dgm:prSet>
      <dgm:spPr/>
      <dgm:t>
        <a:bodyPr/>
        <a:lstStyle/>
        <a:p>
          <a:endParaRPr lang="en-US"/>
        </a:p>
      </dgm:t>
    </dgm:pt>
    <dgm:pt modelId="{BFED282F-F5C2-3F4D-A1A4-3D03F88942EF}" type="pres">
      <dgm:prSet presAssocID="{CB494BB5-C597-2B46-A693-2C6D0ED84D9F}" presName="sibTrans" presStyleLbl="sibTrans2D1" presStyleIdx="2" presStyleCnt="6"/>
      <dgm:spPr/>
      <dgm:t>
        <a:bodyPr/>
        <a:lstStyle/>
        <a:p>
          <a:endParaRPr lang="en-US"/>
        </a:p>
      </dgm:t>
    </dgm:pt>
    <dgm:pt modelId="{F3B2205B-4B38-8940-95A6-E155C9D822CA}" type="pres">
      <dgm:prSet presAssocID="{CB494BB5-C597-2B46-A693-2C6D0ED84D9F}" presName="connectorText" presStyleLbl="sibTrans2D1" presStyleIdx="2" presStyleCnt="6"/>
      <dgm:spPr/>
      <dgm:t>
        <a:bodyPr/>
        <a:lstStyle/>
        <a:p>
          <a:endParaRPr lang="en-US"/>
        </a:p>
      </dgm:t>
    </dgm:pt>
    <dgm:pt modelId="{0E670F34-3A06-CA49-A185-CAA1EA277E4B}" type="pres">
      <dgm:prSet presAssocID="{78F39A45-0159-E140-A812-06612A1B15CD}" presName="node" presStyleLbl="node1" presStyleIdx="3" presStyleCnt="6">
        <dgm:presLayoutVars>
          <dgm:bulletEnabled val="1"/>
        </dgm:presLayoutVars>
      </dgm:prSet>
      <dgm:spPr/>
      <dgm:t>
        <a:bodyPr/>
        <a:lstStyle/>
        <a:p>
          <a:endParaRPr lang="en-US"/>
        </a:p>
      </dgm:t>
    </dgm:pt>
    <dgm:pt modelId="{FA2248B1-A94E-C447-B5AA-E9194444378D}" type="pres">
      <dgm:prSet presAssocID="{3D90A082-F666-8D41-98E1-05C080656A75}" presName="sibTrans" presStyleLbl="sibTrans2D1" presStyleIdx="3" presStyleCnt="6"/>
      <dgm:spPr/>
      <dgm:t>
        <a:bodyPr/>
        <a:lstStyle/>
        <a:p>
          <a:endParaRPr lang="en-US"/>
        </a:p>
      </dgm:t>
    </dgm:pt>
    <dgm:pt modelId="{1A7A30B3-3C8F-0541-8A0E-6D35FD2C4735}" type="pres">
      <dgm:prSet presAssocID="{3D90A082-F666-8D41-98E1-05C080656A75}" presName="connectorText" presStyleLbl="sibTrans2D1" presStyleIdx="3" presStyleCnt="6"/>
      <dgm:spPr/>
      <dgm:t>
        <a:bodyPr/>
        <a:lstStyle/>
        <a:p>
          <a:endParaRPr lang="en-US"/>
        </a:p>
      </dgm:t>
    </dgm:pt>
    <dgm:pt modelId="{258D26FF-E98E-3740-8B76-8B22397E4E84}" type="pres">
      <dgm:prSet presAssocID="{C67BBE42-F19E-5246-A36B-A36079D1002B}" presName="node" presStyleLbl="node1" presStyleIdx="4" presStyleCnt="6">
        <dgm:presLayoutVars>
          <dgm:bulletEnabled val="1"/>
        </dgm:presLayoutVars>
      </dgm:prSet>
      <dgm:spPr/>
      <dgm:t>
        <a:bodyPr/>
        <a:lstStyle/>
        <a:p>
          <a:endParaRPr lang="en-US"/>
        </a:p>
      </dgm:t>
    </dgm:pt>
    <dgm:pt modelId="{54B167A1-C4E1-3946-902F-75F6A5DC16A7}" type="pres">
      <dgm:prSet presAssocID="{8B0A0E49-BAAE-5A46-9507-23CD6762B865}" presName="sibTrans" presStyleLbl="sibTrans2D1" presStyleIdx="4" presStyleCnt="6"/>
      <dgm:spPr/>
      <dgm:t>
        <a:bodyPr/>
        <a:lstStyle/>
        <a:p>
          <a:endParaRPr lang="en-US"/>
        </a:p>
      </dgm:t>
    </dgm:pt>
    <dgm:pt modelId="{2B317CED-1263-9D4F-8DB4-56C1AA75C91E}" type="pres">
      <dgm:prSet presAssocID="{8B0A0E49-BAAE-5A46-9507-23CD6762B865}" presName="connectorText" presStyleLbl="sibTrans2D1" presStyleIdx="4" presStyleCnt="6"/>
      <dgm:spPr/>
      <dgm:t>
        <a:bodyPr/>
        <a:lstStyle/>
        <a:p>
          <a:endParaRPr lang="en-US"/>
        </a:p>
      </dgm:t>
    </dgm:pt>
    <dgm:pt modelId="{F778E80E-6D52-B741-BC4E-E7BCF5461FDD}" type="pres">
      <dgm:prSet presAssocID="{BDD3C08C-EEDD-5E44-9157-DE76D24ABF93}" presName="node" presStyleLbl="node1" presStyleIdx="5" presStyleCnt="6">
        <dgm:presLayoutVars>
          <dgm:bulletEnabled val="1"/>
        </dgm:presLayoutVars>
      </dgm:prSet>
      <dgm:spPr/>
      <dgm:t>
        <a:bodyPr/>
        <a:lstStyle/>
        <a:p>
          <a:endParaRPr lang="en-US"/>
        </a:p>
      </dgm:t>
    </dgm:pt>
    <dgm:pt modelId="{2107E0BF-3620-5649-9F9F-2B3FC3D8B21F}" type="pres">
      <dgm:prSet presAssocID="{1D71D183-99A7-A24C-8CE5-C6D2848CE55F}" presName="sibTrans" presStyleLbl="sibTrans2D1" presStyleIdx="5" presStyleCnt="6"/>
      <dgm:spPr/>
      <dgm:t>
        <a:bodyPr/>
        <a:lstStyle/>
        <a:p>
          <a:endParaRPr lang="en-US"/>
        </a:p>
      </dgm:t>
    </dgm:pt>
    <dgm:pt modelId="{5911D9F5-069C-7E43-97E0-14E6069BF637}" type="pres">
      <dgm:prSet presAssocID="{1D71D183-99A7-A24C-8CE5-C6D2848CE55F}" presName="connectorText" presStyleLbl="sibTrans2D1" presStyleIdx="5" presStyleCnt="6"/>
      <dgm:spPr/>
      <dgm:t>
        <a:bodyPr/>
        <a:lstStyle/>
        <a:p>
          <a:endParaRPr lang="en-US"/>
        </a:p>
      </dgm:t>
    </dgm:pt>
  </dgm:ptLst>
  <dgm:cxnLst>
    <dgm:cxn modelId="{3D488C8E-06B3-7549-BF56-1CA619899463}" type="presOf" srcId="{BDD3C08C-EEDD-5E44-9157-DE76D24ABF93}" destId="{F778E80E-6D52-B741-BC4E-E7BCF5461FDD}" srcOrd="0" destOrd="0" presId="urn:microsoft.com/office/officeart/2005/8/layout/cycle2"/>
    <dgm:cxn modelId="{50ED0474-4014-374F-8211-A3603EFB2A95}" type="presOf" srcId="{3D90A082-F666-8D41-98E1-05C080656A75}" destId="{1A7A30B3-3C8F-0541-8A0E-6D35FD2C4735}" srcOrd="1" destOrd="0" presId="urn:microsoft.com/office/officeart/2005/8/layout/cycle2"/>
    <dgm:cxn modelId="{255CCE00-6B4A-844B-AD24-5ABCA00714B5}" type="presOf" srcId="{8C75AC45-DE86-4D48-972F-B160A0816D41}" destId="{0319A001-EF70-7848-8633-C813D8D52F57}" srcOrd="1" destOrd="0" presId="urn:microsoft.com/office/officeart/2005/8/layout/cycle2"/>
    <dgm:cxn modelId="{425B7DF2-192E-8B40-BE62-B133C2A2DD52}" type="presOf" srcId="{1D71D183-99A7-A24C-8CE5-C6D2848CE55F}" destId="{2107E0BF-3620-5649-9F9F-2B3FC3D8B21F}" srcOrd="0" destOrd="0" presId="urn:microsoft.com/office/officeart/2005/8/layout/cycle2"/>
    <dgm:cxn modelId="{FD97A1EE-0337-4C44-B5DF-15649EFB1165}" type="presOf" srcId="{3D90A082-F666-8D41-98E1-05C080656A75}" destId="{FA2248B1-A94E-C447-B5AA-E9194444378D}" srcOrd="0" destOrd="0" presId="urn:microsoft.com/office/officeart/2005/8/layout/cycle2"/>
    <dgm:cxn modelId="{5A32FE2C-03E3-0949-A8A9-27DEC32DE85B}" srcId="{9F5EAF77-6476-C444-986E-7BC4E67D7A43}" destId="{244F3B99-1D2C-734E-8618-95E8ADE03884}" srcOrd="2" destOrd="0" parTransId="{5028A0B0-6092-ED45-A692-8B6BD18136C9}" sibTransId="{CB494BB5-C597-2B46-A693-2C6D0ED84D9F}"/>
    <dgm:cxn modelId="{11E6AAD0-FD2F-604F-AA4D-C1BD57DEF5DE}" type="presOf" srcId="{CB494BB5-C597-2B46-A693-2C6D0ED84D9F}" destId="{BFED282F-F5C2-3F4D-A1A4-3D03F88942EF}" srcOrd="0" destOrd="0" presId="urn:microsoft.com/office/officeart/2005/8/layout/cycle2"/>
    <dgm:cxn modelId="{F8D44632-FCF3-D442-9E7D-9D497346F0FB}" type="presOf" srcId="{8B0A0E49-BAAE-5A46-9507-23CD6762B865}" destId="{2B317CED-1263-9D4F-8DB4-56C1AA75C91E}" srcOrd="1" destOrd="0" presId="urn:microsoft.com/office/officeart/2005/8/layout/cycle2"/>
    <dgm:cxn modelId="{2211C657-241C-CA43-A40D-970CBFBF5DAD}" type="presOf" srcId="{244F3B99-1D2C-734E-8618-95E8ADE03884}" destId="{4EA893AC-ED42-7C4F-B636-1CB878A5402C}" srcOrd="0" destOrd="0" presId="urn:microsoft.com/office/officeart/2005/8/layout/cycle2"/>
    <dgm:cxn modelId="{7812A48E-BFCF-474B-8A0B-90DDE4638469}" type="presOf" srcId="{78F39A45-0159-E140-A812-06612A1B15CD}" destId="{0E670F34-3A06-CA49-A185-CAA1EA277E4B}" srcOrd="0" destOrd="0" presId="urn:microsoft.com/office/officeart/2005/8/layout/cycle2"/>
    <dgm:cxn modelId="{AEA21503-D7AC-E048-AADA-9815748FC62A}" srcId="{9F5EAF77-6476-C444-986E-7BC4E67D7A43}" destId="{9946C0C1-44D3-F145-8C6E-B8A739A7DC5C}" srcOrd="1" destOrd="0" parTransId="{B1DBEE7B-E380-D14A-92AC-764E58FEB807}" sibTransId="{8C8363B8-6E63-A84D-A504-568E65A79A34}"/>
    <dgm:cxn modelId="{0396C15C-EB95-0149-A32C-77F78BF3923A}" type="presOf" srcId="{CB494BB5-C597-2B46-A693-2C6D0ED84D9F}" destId="{F3B2205B-4B38-8940-95A6-E155C9D822CA}" srcOrd="1" destOrd="0" presId="urn:microsoft.com/office/officeart/2005/8/layout/cycle2"/>
    <dgm:cxn modelId="{4A9774C8-7A13-734E-9606-A261B0E1FA81}" type="presOf" srcId="{C67BBE42-F19E-5246-A36B-A36079D1002B}" destId="{258D26FF-E98E-3740-8B76-8B22397E4E84}" srcOrd="0" destOrd="0" presId="urn:microsoft.com/office/officeart/2005/8/layout/cycle2"/>
    <dgm:cxn modelId="{7B2DAB4D-E5D2-5F4F-B107-C9F7F90F33F1}" type="presOf" srcId="{B01FBF38-7EDD-804E-B811-7A9A2386D74C}" destId="{63B336B2-ACFA-084E-8F2C-62E9032DFBFA}" srcOrd="0" destOrd="0" presId="urn:microsoft.com/office/officeart/2005/8/layout/cycle2"/>
    <dgm:cxn modelId="{FDB9587A-A7DF-9C41-A92D-BC294B6C362C}" srcId="{9F5EAF77-6476-C444-986E-7BC4E67D7A43}" destId="{B01FBF38-7EDD-804E-B811-7A9A2386D74C}" srcOrd="0" destOrd="0" parTransId="{B5B7DC3E-8D7B-F340-B7D4-10DB391314A5}" sibTransId="{8C75AC45-DE86-4D48-972F-B160A0816D41}"/>
    <dgm:cxn modelId="{47083A7C-CEC1-D944-8EB3-DC40B2A85CD1}" type="presOf" srcId="{8C8363B8-6E63-A84D-A504-568E65A79A34}" destId="{D1329F0E-A4CB-854F-B3B1-70B7889DE226}" srcOrd="1" destOrd="0" presId="urn:microsoft.com/office/officeart/2005/8/layout/cycle2"/>
    <dgm:cxn modelId="{90BDA92A-9771-914D-8C22-46B4241AE027}" srcId="{9F5EAF77-6476-C444-986E-7BC4E67D7A43}" destId="{BDD3C08C-EEDD-5E44-9157-DE76D24ABF93}" srcOrd="5" destOrd="0" parTransId="{AD6648E6-0FFA-7246-9C65-A1990800FB2D}" sibTransId="{1D71D183-99A7-A24C-8CE5-C6D2848CE55F}"/>
    <dgm:cxn modelId="{72017EEE-47A7-2D40-BA10-221ADD01DF7D}" type="presOf" srcId="{8C8363B8-6E63-A84D-A504-568E65A79A34}" destId="{A0F7BF90-95CC-DA43-8FA6-3E73A900A27D}" srcOrd="0" destOrd="0" presId="urn:microsoft.com/office/officeart/2005/8/layout/cycle2"/>
    <dgm:cxn modelId="{ECC08A43-5017-CA4E-8E6A-78FAC350590D}" type="presOf" srcId="{1D71D183-99A7-A24C-8CE5-C6D2848CE55F}" destId="{5911D9F5-069C-7E43-97E0-14E6069BF637}" srcOrd="1" destOrd="0" presId="urn:microsoft.com/office/officeart/2005/8/layout/cycle2"/>
    <dgm:cxn modelId="{43762B37-906F-2342-80A0-9A9807F92917}" type="presOf" srcId="{9F5EAF77-6476-C444-986E-7BC4E67D7A43}" destId="{13ABDB56-344D-4E4D-89FA-4163DACE1663}" srcOrd="0" destOrd="0" presId="urn:microsoft.com/office/officeart/2005/8/layout/cycle2"/>
    <dgm:cxn modelId="{8AA2C9C5-D8BD-3A40-8B5F-EDB6CD548503}" type="presOf" srcId="{8B0A0E49-BAAE-5A46-9507-23CD6762B865}" destId="{54B167A1-C4E1-3946-902F-75F6A5DC16A7}" srcOrd="0" destOrd="0" presId="urn:microsoft.com/office/officeart/2005/8/layout/cycle2"/>
    <dgm:cxn modelId="{76896501-1532-884D-B4A7-6716EE804D0B}" type="presOf" srcId="{9946C0C1-44D3-F145-8C6E-B8A739A7DC5C}" destId="{F15745FC-2FC9-024F-9CD7-9AD01FEDB586}" srcOrd="0" destOrd="0" presId="urn:microsoft.com/office/officeart/2005/8/layout/cycle2"/>
    <dgm:cxn modelId="{0E8CFE01-474C-6745-9282-DC5CDDC813DE}" srcId="{9F5EAF77-6476-C444-986E-7BC4E67D7A43}" destId="{78F39A45-0159-E140-A812-06612A1B15CD}" srcOrd="3" destOrd="0" parTransId="{83407DC9-EFF5-F84A-BAA9-3F682677426D}" sibTransId="{3D90A082-F666-8D41-98E1-05C080656A75}"/>
    <dgm:cxn modelId="{8D3926E5-C4E5-6B46-8CC5-AD0F35110363}" srcId="{9F5EAF77-6476-C444-986E-7BC4E67D7A43}" destId="{C67BBE42-F19E-5246-A36B-A36079D1002B}" srcOrd="4" destOrd="0" parTransId="{035B49B7-57ED-4948-B0ED-5CC126AD2120}" sibTransId="{8B0A0E49-BAAE-5A46-9507-23CD6762B865}"/>
    <dgm:cxn modelId="{CA5A1A5C-C506-1B4D-BF0C-16550279F5D1}" type="presOf" srcId="{8C75AC45-DE86-4D48-972F-B160A0816D41}" destId="{CD945BDE-8319-2048-8B97-E6C398189009}" srcOrd="0" destOrd="0" presId="urn:microsoft.com/office/officeart/2005/8/layout/cycle2"/>
    <dgm:cxn modelId="{DD6B9F19-A53E-FA46-B1E1-33035DB0C716}" type="presParOf" srcId="{13ABDB56-344D-4E4D-89FA-4163DACE1663}" destId="{63B336B2-ACFA-084E-8F2C-62E9032DFBFA}" srcOrd="0" destOrd="0" presId="urn:microsoft.com/office/officeart/2005/8/layout/cycle2"/>
    <dgm:cxn modelId="{4F56E1BE-86AB-434C-A19A-FCF477066309}" type="presParOf" srcId="{13ABDB56-344D-4E4D-89FA-4163DACE1663}" destId="{CD945BDE-8319-2048-8B97-E6C398189009}" srcOrd="1" destOrd="0" presId="urn:microsoft.com/office/officeart/2005/8/layout/cycle2"/>
    <dgm:cxn modelId="{B0B8C009-DD7D-254F-88EC-7A7A0487D445}" type="presParOf" srcId="{CD945BDE-8319-2048-8B97-E6C398189009}" destId="{0319A001-EF70-7848-8633-C813D8D52F57}" srcOrd="0" destOrd="0" presId="urn:microsoft.com/office/officeart/2005/8/layout/cycle2"/>
    <dgm:cxn modelId="{4E708B9A-F4E4-8C43-839E-C1E996058FE4}" type="presParOf" srcId="{13ABDB56-344D-4E4D-89FA-4163DACE1663}" destId="{F15745FC-2FC9-024F-9CD7-9AD01FEDB586}" srcOrd="2" destOrd="0" presId="urn:microsoft.com/office/officeart/2005/8/layout/cycle2"/>
    <dgm:cxn modelId="{F82749F7-D781-F14E-B495-13B2883992E6}" type="presParOf" srcId="{13ABDB56-344D-4E4D-89FA-4163DACE1663}" destId="{A0F7BF90-95CC-DA43-8FA6-3E73A900A27D}" srcOrd="3" destOrd="0" presId="urn:microsoft.com/office/officeart/2005/8/layout/cycle2"/>
    <dgm:cxn modelId="{BFFDDDE6-9E0B-BB4B-9056-C017AE5342F8}" type="presParOf" srcId="{A0F7BF90-95CC-DA43-8FA6-3E73A900A27D}" destId="{D1329F0E-A4CB-854F-B3B1-70B7889DE226}" srcOrd="0" destOrd="0" presId="urn:microsoft.com/office/officeart/2005/8/layout/cycle2"/>
    <dgm:cxn modelId="{C04BFE4D-A26C-9040-9F12-7177A5E55F29}" type="presParOf" srcId="{13ABDB56-344D-4E4D-89FA-4163DACE1663}" destId="{4EA893AC-ED42-7C4F-B636-1CB878A5402C}" srcOrd="4" destOrd="0" presId="urn:microsoft.com/office/officeart/2005/8/layout/cycle2"/>
    <dgm:cxn modelId="{4997E27A-CE72-114C-B354-AF171331F6CF}" type="presParOf" srcId="{13ABDB56-344D-4E4D-89FA-4163DACE1663}" destId="{BFED282F-F5C2-3F4D-A1A4-3D03F88942EF}" srcOrd="5" destOrd="0" presId="urn:microsoft.com/office/officeart/2005/8/layout/cycle2"/>
    <dgm:cxn modelId="{49EB80B4-29A7-9C45-BF2C-F9D94939BA5D}" type="presParOf" srcId="{BFED282F-F5C2-3F4D-A1A4-3D03F88942EF}" destId="{F3B2205B-4B38-8940-95A6-E155C9D822CA}" srcOrd="0" destOrd="0" presId="urn:microsoft.com/office/officeart/2005/8/layout/cycle2"/>
    <dgm:cxn modelId="{A01FB898-7A3F-F945-A51A-8885DF4D8B04}" type="presParOf" srcId="{13ABDB56-344D-4E4D-89FA-4163DACE1663}" destId="{0E670F34-3A06-CA49-A185-CAA1EA277E4B}" srcOrd="6" destOrd="0" presId="urn:microsoft.com/office/officeart/2005/8/layout/cycle2"/>
    <dgm:cxn modelId="{7E82714C-9680-4A4A-86F4-93271E428B1B}" type="presParOf" srcId="{13ABDB56-344D-4E4D-89FA-4163DACE1663}" destId="{FA2248B1-A94E-C447-B5AA-E9194444378D}" srcOrd="7" destOrd="0" presId="urn:microsoft.com/office/officeart/2005/8/layout/cycle2"/>
    <dgm:cxn modelId="{466A8996-AF7E-B84B-9114-A44F35969FED}" type="presParOf" srcId="{FA2248B1-A94E-C447-B5AA-E9194444378D}" destId="{1A7A30B3-3C8F-0541-8A0E-6D35FD2C4735}" srcOrd="0" destOrd="0" presId="urn:microsoft.com/office/officeart/2005/8/layout/cycle2"/>
    <dgm:cxn modelId="{BA98330C-24FA-9342-B2D7-2967BD32E6B9}" type="presParOf" srcId="{13ABDB56-344D-4E4D-89FA-4163DACE1663}" destId="{258D26FF-E98E-3740-8B76-8B22397E4E84}" srcOrd="8" destOrd="0" presId="urn:microsoft.com/office/officeart/2005/8/layout/cycle2"/>
    <dgm:cxn modelId="{15E3388A-76C0-D54E-BB64-3E7E403B9677}" type="presParOf" srcId="{13ABDB56-344D-4E4D-89FA-4163DACE1663}" destId="{54B167A1-C4E1-3946-902F-75F6A5DC16A7}" srcOrd="9" destOrd="0" presId="urn:microsoft.com/office/officeart/2005/8/layout/cycle2"/>
    <dgm:cxn modelId="{3D65012F-60AE-5C42-BDB7-314395088722}" type="presParOf" srcId="{54B167A1-C4E1-3946-902F-75F6A5DC16A7}" destId="{2B317CED-1263-9D4F-8DB4-56C1AA75C91E}" srcOrd="0" destOrd="0" presId="urn:microsoft.com/office/officeart/2005/8/layout/cycle2"/>
    <dgm:cxn modelId="{93B45BED-52E6-2D4C-A5E8-306923311AD2}" type="presParOf" srcId="{13ABDB56-344D-4E4D-89FA-4163DACE1663}" destId="{F778E80E-6D52-B741-BC4E-E7BCF5461FDD}" srcOrd="10" destOrd="0" presId="urn:microsoft.com/office/officeart/2005/8/layout/cycle2"/>
    <dgm:cxn modelId="{26DE583C-924A-B447-8F93-E866A0FE21F1}" type="presParOf" srcId="{13ABDB56-344D-4E4D-89FA-4163DACE1663}" destId="{2107E0BF-3620-5649-9F9F-2B3FC3D8B21F}" srcOrd="11" destOrd="0" presId="urn:microsoft.com/office/officeart/2005/8/layout/cycle2"/>
    <dgm:cxn modelId="{361AE0A4-8D13-D744-911C-64F8CCD1E8B0}" type="presParOf" srcId="{2107E0BF-3620-5649-9F9F-2B3FC3D8B21F}" destId="{5911D9F5-069C-7E43-97E0-14E6069BF637}" srcOrd="0" destOrd="0" presId="urn:microsoft.com/office/officeart/2005/8/layout/cycle2"/>
  </dgm:cxnLst>
  <dgm:bg>
    <a:effectLst>
      <a:innerShdw blurRad="114300">
        <a:srgbClr val="000000"/>
      </a:innerShdw>
    </a:effect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B336B2-ACFA-084E-8F2C-62E9032DFBFA}">
      <dsp:nvSpPr>
        <dsp:cNvPr id="0" name=""/>
        <dsp:cNvSpPr/>
      </dsp:nvSpPr>
      <dsp:spPr>
        <a:xfrm>
          <a:off x="3168625" y="1648"/>
          <a:ext cx="1130349" cy="1130349"/>
        </a:xfrm>
        <a:prstGeom prst="ellipse">
          <a:avLst/>
        </a:prstGeom>
        <a:gradFill rotWithShape="0">
          <a:gsLst>
            <a:gs pos="0">
              <a:schemeClr val="accent2">
                <a:hueOff val="0"/>
                <a:satOff val="0"/>
                <a:lumOff val="0"/>
                <a:alphaOff val="0"/>
                <a:tint val="48000"/>
                <a:satMod val="138000"/>
              </a:schemeClr>
            </a:gs>
            <a:gs pos="25000">
              <a:schemeClr val="accent2">
                <a:hueOff val="0"/>
                <a:satOff val="0"/>
                <a:lumOff val="0"/>
                <a:alphaOff val="0"/>
                <a:tint val="85000"/>
              </a:schemeClr>
            </a:gs>
            <a:gs pos="40000">
              <a:schemeClr val="accent2">
                <a:hueOff val="0"/>
                <a:satOff val="0"/>
                <a:lumOff val="0"/>
                <a:alphaOff val="0"/>
                <a:tint val="92000"/>
              </a:schemeClr>
            </a:gs>
            <a:gs pos="50000">
              <a:schemeClr val="accent2">
                <a:hueOff val="0"/>
                <a:satOff val="0"/>
                <a:lumOff val="0"/>
                <a:alphaOff val="0"/>
                <a:tint val="93000"/>
              </a:schemeClr>
            </a:gs>
            <a:gs pos="60000">
              <a:schemeClr val="accent2">
                <a:hueOff val="0"/>
                <a:satOff val="0"/>
                <a:lumOff val="0"/>
                <a:alphaOff val="0"/>
                <a:tint val="92000"/>
              </a:schemeClr>
            </a:gs>
            <a:gs pos="75000">
              <a:schemeClr val="accent2">
                <a:hueOff val="0"/>
                <a:satOff val="0"/>
                <a:lumOff val="0"/>
                <a:alphaOff val="0"/>
                <a:tint val="83000"/>
                <a:satMod val="108000"/>
              </a:schemeClr>
            </a:gs>
            <a:gs pos="100000">
              <a:schemeClr val="accent2">
                <a:hueOff val="0"/>
                <a:satOff val="0"/>
                <a:lumOff val="0"/>
                <a:alphaOff val="0"/>
                <a:tint val="48000"/>
                <a:satMod val="150000"/>
              </a:schemeClr>
            </a:gs>
          </a:gsLst>
          <a:lin ang="5400000" scaled="0"/>
        </a:gradFill>
        <a:ln>
          <a:noFill/>
        </a:ln>
        <a:effectLst>
          <a:glow rad="63500">
            <a:schemeClr val="accent2">
              <a:hueOff val="0"/>
              <a:satOff val="0"/>
              <a:lumOff val="0"/>
              <a:alphaOff val="0"/>
              <a:alpha val="45000"/>
              <a:satMod val="120000"/>
            </a:schemeClr>
          </a:glow>
        </a:effectLst>
        <a:scene3d>
          <a:camera prst="orthographicFront" fov="0">
            <a:rot lat="0" lon="0" rev="0"/>
          </a:camera>
          <a:lightRig rig="brightRoom" dir="tl">
            <a:rot lat="0" lon="0" rev="8700000"/>
          </a:lightRig>
        </a:scene3d>
        <a:sp3d>
          <a:bevelT w="0" h="0"/>
          <a:contourClr>
            <a:schemeClr val="accent2">
              <a:hueOff val="0"/>
              <a:satOff val="0"/>
              <a:lumOff val="0"/>
              <a:alphaOff val="0"/>
              <a:tint val="7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latin typeface="Haettenschweiler"/>
              <a:cs typeface="Haettenschweiler"/>
            </a:rPr>
            <a:t>Collaboration</a:t>
          </a:r>
          <a:endParaRPr lang="en-US" sz="1400" b="0" kern="1200" dirty="0">
            <a:latin typeface="Haettenschweiler"/>
            <a:cs typeface="Haettenschweiler"/>
          </a:endParaRPr>
        </a:p>
      </dsp:txBody>
      <dsp:txXfrm>
        <a:off x="3168625" y="1648"/>
        <a:ext cx="1130349" cy="1130349"/>
      </dsp:txXfrm>
    </dsp:sp>
    <dsp:sp modelId="{CD945BDE-8319-2048-8B97-E6C398189009}">
      <dsp:nvSpPr>
        <dsp:cNvPr id="0" name=""/>
        <dsp:cNvSpPr/>
      </dsp:nvSpPr>
      <dsp:spPr>
        <a:xfrm rot="1800000">
          <a:off x="4310968" y="795872"/>
          <a:ext cx="299878" cy="381492"/>
        </a:xfrm>
        <a:prstGeom prst="rightArrow">
          <a:avLst>
            <a:gd name="adj1" fmla="val 60000"/>
            <a:gd name="adj2" fmla="val 50000"/>
          </a:avLst>
        </a:prstGeom>
        <a:gradFill rotWithShape="0">
          <a:gsLst>
            <a:gs pos="0">
              <a:schemeClr val="accent2">
                <a:hueOff val="0"/>
                <a:satOff val="0"/>
                <a:lumOff val="0"/>
                <a:alphaOff val="0"/>
                <a:tint val="48000"/>
                <a:satMod val="138000"/>
              </a:schemeClr>
            </a:gs>
            <a:gs pos="25000">
              <a:schemeClr val="accent2">
                <a:hueOff val="0"/>
                <a:satOff val="0"/>
                <a:lumOff val="0"/>
                <a:alphaOff val="0"/>
                <a:tint val="85000"/>
              </a:schemeClr>
            </a:gs>
            <a:gs pos="40000">
              <a:schemeClr val="accent2">
                <a:hueOff val="0"/>
                <a:satOff val="0"/>
                <a:lumOff val="0"/>
                <a:alphaOff val="0"/>
                <a:tint val="92000"/>
              </a:schemeClr>
            </a:gs>
            <a:gs pos="50000">
              <a:schemeClr val="accent2">
                <a:hueOff val="0"/>
                <a:satOff val="0"/>
                <a:lumOff val="0"/>
                <a:alphaOff val="0"/>
                <a:tint val="93000"/>
              </a:schemeClr>
            </a:gs>
            <a:gs pos="60000">
              <a:schemeClr val="accent2">
                <a:hueOff val="0"/>
                <a:satOff val="0"/>
                <a:lumOff val="0"/>
                <a:alphaOff val="0"/>
                <a:tint val="92000"/>
              </a:schemeClr>
            </a:gs>
            <a:gs pos="75000">
              <a:schemeClr val="accent2">
                <a:hueOff val="0"/>
                <a:satOff val="0"/>
                <a:lumOff val="0"/>
                <a:alphaOff val="0"/>
                <a:tint val="83000"/>
                <a:satMod val="108000"/>
              </a:schemeClr>
            </a:gs>
            <a:gs pos="100000">
              <a:schemeClr val="accent2">
                <a:hueOff val="0"/>
                <a:satOff val="0"/>
                <a:lumOff val="0"/>
                <a:alphaOff val="0"/>
                <a:tint val="48000"/>
                <a:satMod val="150000"/>
              </a:schemeClr>
            </a:gs>
          </a:gsLst>
          <a:lin ang="5400000" scaled="0"/>
        </a:gradFill>
        <a:ln>
          <a:noFill/>
        </a:ln>
        <a:effectLst>
          <a:glow rad="63500">
            <a:schemeClr val="accent2">
              <a:hueOff val="0"/>
              <a:satOff val="0"/>
              <a:lumOff val="0"/>
              <a:alphaOff val="0"/>
              <a:alpha val="45000"/>
              <a:satMod val="120000"/>
            </a:schemeClr>
          </a:glow>
        </a:effectLst>
        <a:scene3d>
          <a:camera prst="orthographicFront" fov="0">
            <a:rot lat="0" lon="0" rev="0"/>
          </a:camera>
          <a:lightRig rig="brightRoom" dir="tl">
            <a:rot lat="0" lon="0" rev="8700000"/>
          </a:lightRig>
        </a:scene3d>
        <a:sp3d>
          <a:bevelT w="0" h="0"/>
          <a:contourClr>
            <a:schemeClr val="accent2">
              <a:hueOff val="0"/>
              <a:satOff val="0"/>
              <a:lumOff val="0"/>
              <a:alphaOff val="0"/>
              <a:tint val="7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b="0" kern="1200">
            <a:latin typeface="Haettenschweiler"/>
            <a:cs typeface="Haettenschweiler"/>
          </a:endParaRPr>
        </a:p>
      </dsp:txBody>
      <dsp:txXfrm rot="1800000">
        <a:off x="4310968" y="795872"/>
        <a:ext cx="299878" cy="381492"/>
      </dsp:txXfrm>
    </dsp:sp>
    <dsp:sp modelId="{F15745FC-2FC9-024F-9CD7-9AD01FEDB586}">
      <dsp:nvSpPr>
        <dsp:cNvPr id="0" name=""/>
        <dsp:cNvSpPr/>
      </dsp:nvSpPr>
      <dsp:spPr>
        <a:xfrm>
          <a:off x="4637541" y="849727"/>
          <a:ext cx="1130349" cy="1130349"/>
        </a:xfrm>
        <a:prstGeom prst="ellipse">
          <a:avLst/>
        </a:prstGeom>
        <a:gradFill rotWithShape="0">
          <a:gsLst>
            <a:gs pos="0">
              <a:schemeClr val="accent2">
                <a:hueOff val="-3465164"/>
                <a:satOff val="3131"/>
                <a:lumOff val="354"/>
                <a:alphaOff val="0"/>
                <a:tint val="48000"/>
                <a:satMod val="138000"/>
              </a:schemeClr>
            </a:gs>
            <a:gs pos="25000">
              <a:schemeClr val="accent2">
                <a:hueOff val="-3465164"/>
                <a:satOff val="3131"/>
                <a:lumOff val="354"/>
                <a:alphaOff val="0"/>
                <a:tint val="85000"/>
              </a:schemeClr>
            </a:gs>
            <a:gs pos="40000">
              <a:schemeClr val="accent2">
                <a:hueOff val="-3465164"/>
                <a:satOff val="3131"/>
                <a:lumOff val="354"/>
                <a:alphaOff val="0"/>
                <a:tint val="92000"/>
              </a:schemeClr>
            </a:gs>
            <a:gs pos="50000">
              <a:schemeClr val="accent2">
                <a:hueOff val="-3465164"/>
                <a:satOff val="3131"/>
                <a:lumOff val="354"/>
                <a:alphaOff val="0"/>
                <a:tint val="93000"/>
              </a:schemeClr>
            </a:gs>
            <a:gs pos="60000">
              <a:schemeClr val="accent2">
                <a:hueOff val="-3465164"/>
                <a:satOff val="3131"/>
                <a:lumOff val="354"/>
                <a:alphaOff val="0"/>
                <a:tint val="92000"/>
              </a:schemeClr>
            </a:gs>
            <a:gs pos="75000">
              <a:schemeClr val="accent2">
                <a:hueOff val="-3465164"/>
                <a:satOff val="3131"/>
                <a:lumOff val="354"/>
                <a:alphaOff val="0"/>
                <a:tint val="83000"/>
                <a:satMod val="108000"/>
              </a:schemeClr>
            </a:gs>
            <a:gs pos="100000">
              <a:schemeClr val="accent2">
                <a:hueOff val="-3465164"/>
                <a:satOff val="3131"/>
                <a:lumOff val="354"/>
                <a:alphaOff val="0"/>
                <a:tint val="48000"/>
                <a:satMod val="150000"/>
              </a:schemeClr>
            </a:gs>
          </a:gsLst>
          <a:lin ang="5400000" scaled="0"/>
        </a:gradFill>
        <a:ln>
          <a:noFill/>
        </a:ln>
        <a:effectLst>
          <a:glow rad="63500">
            <a:schemeClr val="accent2">
              <a:hueOff val="-3465164"/>
              <a:satOff val="3131"/>
              <a:lumOff val="354"/>
              <a:alphaOff val="0"/>
              <a:alpha val="45000"/>
              <a:satMod val="120000"/>
            </a:schemeClr>
          </a:glow>
        </a:effectLst>
        <a:scene3d>
          <a:camera prst="orthographicFront" fov="0">
            <a:rot lat="0" lon="0" rev="0"/>
          </a:camera>
          <a:lightRig rig="brightRoom" dir="tl">
            <a:rot lat="0" lon="0" rev="8700000"/>
          </a:lightRig>
        </a:scene3d>
        <a:sp3d>
          <a:bevelT w="0" h="0"/>
          <a:contourClr>
            <a:schemeClr val="accent2">
              <a:hueOff val="-3465164"/>
              <a:satOff val="3131"/>
              <a:lumOff val="354"/>
              <a:alphaOff val="0"/>
              <a:tint val="7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latin typeface="Haettenschweiler"/>
              <a:cs typeface="Haettenschweiler"/>
            </a:rPr>
            <a:t>Critical Thinking &amp; Reasoning</a:t>
          </a:r>
          <a:endParaRPr lang="en-US" sz="1400" b="0" kern="1200" dirty="0">
            <a:latin typeface="Haettenschweiler"/>
            <a:cs typeface="Haettenschweiler"/>
          </a:endParaRPr>
        </a:p>
      </dsp:txBody>
      <dsp:txXfrm>
        <a:off x="4637541" y="849727"/>
        <a:ext cx="1130349" cy="1130349"/>
      </dsp:txXfrm>
    </dsp:sp>
    <dsp:sp modelId="{A0F7BF90-95CC-DA43-8FA6-3E73A900A27D}">
      <dsp:nvSpPr>
        <dsp:cNvPr id="0" name=""/>
        <dsp:cNvSpPr/>
      </dsp:nvSpPr>
      <dsp:spPr>
        <a:xfrm rot="5400000">
          <a:off x="5052776" y="2063747"/>
          <a:ext cx="299878" cy="381492"/>
        </a:xfrm>
        <a:prstGeom prst="rightArrow">
          <a:avLst>
            <a:gd name="adj1" fmla="val 60000"/>
            <a:gd name="adj2" fmla="val 50000"/>
          </a:avLst>
        </a:prstGeom>
        <a:gradFill rotWithShape="0">
          <a:gsLst>
            <a:gs pos="0">
              <a:schemeClr val="accent2">
                <a:hueOff val="-3465164"/>
                <a:satOff val="3131"/>
                <a:lumOff val="354"/>
                <a:alphaOff val="0"/>
                <a:tint val="48000"/>
                <a:satMod val="138000"/>
              </a:schemeClr>
            </a:gs>
            <a:gs pos="25000">
              <a:schemeClr val="accent2">
                <a:hueOff val="-3465164"/>
                <a:satOff val="3131"/>
                <a:lumOff val="354"/>
                <a:alphaOff val="0"/>
                <a:tint val="85000"/>
              </a:schemeClr>
            </a:gs>
            <a:gs pos="40000">
              <a:schemeClr val="accent2">
                <a:hueOff val="-3465164"/>
                <a:satOff val="3131"/>
                <a:lumOff val="354"/>
                <a:alphaOff val="0"/>
                <a:tint val="92000"/>
              </a:schemeClr>
            </a:gs>
            <a:gs pos="50000">
              <a:schemeClr val="accent2">
                <a:hueOff val="-3465164"/>
                <a:satOff val="3131"/>
                <a:lumOff val="354"/>
                <a:alphaOff val="0"/>
                <a:tint val="93000"/>
              </a:schemeClr>
            </a:gs>
            <a:gs pos="60000">
              <a:schemeClr val="accent2">
                <a:hueOff val="-3465164"/>
                <a:satOff val="3131"/>
                <a:lumOff val="354"/>
                <a:alphaOff val="0"/>
                <a:tint val="92000"/>
              </a:schemeClr>
            </a:gs>
            <a:gs pos="75000">
              <a:schemeClr val="accent2">
                <a:hueOff val="-3465164"/>
                <a:satOff val="3131"/>
                <a:lumOff val="354"/>
                <a:alphaOff val="0"/>
                <a:tint val="83000"/>
                <a:satMod val="108000"/>
              </a:schemeClr>
            </a:gs>
            <a:gs pos="100000">
              <a:schemeClr val="accent2">
                <a:hueOff val="-3465164"/>
                <a:satOff val="3131"/>
                <a:lumOff val="354"/>
                <a:alphaOff val="0"/>
                <a:tint val="48000"/>
                <a:satMod val="150000"/>
              </a:schemeClr>
            </a:gs>
          </a:gsLst>
          <a:lin ang="5400000" scaled="0"/>
        </a:gradFill>
        <a:ln>
          <a:noFill/>
        </a:ln>
        <a:effectLst>
          <a:glow rad="63500">
            <a:schemeClr val="accent2">
              <a:hueOff val="-3465164"/>
              <a:satOff val="3131"/>
              <a:lumOff val="354"/>
              <a:alphaOff val="0"/>
              <a:alpha val="45000"/>
              <a:satMod val="120000"/>
            </a:schemeClr>
          </a:glow>
        </a:effectLst>
        <a:scene3d>
          <a:camera prst="orthographicFront" fov="0">
            <a:rot lat="0" lon="0" rev="0"/>
          </a:camera>
          <a:lightRig rig="brightRoom" dir="tl">
            <a:rot lat="0" lon="0" rev="8700000"/>
          </a:lightRig>
        </a:scene3d>
        <a:sp3d>
          <a:bevelT w="0" h="0"/>
          <a:contourClr>
            <a:schemeClr val="accent2">
              <a:hueOff val="-3465164"/>
              <a:satOff val="3131"/>
              <a:lumOff val="354"/>
              <a:alphaOff val="0"/>
              <a:tint val="7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b="0" kern="1200">
            <a:latin typeface="Haettenschweiler"/>
            <a:cs typeface="Haettenschweiler"/>
          </a:endParaRPr>
        </a:p>
      </dsp:txBody>
      <dsp:txXfrm rot="5400000">
        <a:off x="5052776" y="2063747"/>
        <a:ext cx="299878" cy="381492"/>
      </dsp:txXfrm>
    </dsp:sp>
    <dsp:sp modelId="{4EA893AC-ED42-7C4F-B636-1CB878A5402C}">
      <dsp:nvSpPr>
        <dsp:cNvPr id="0" name=""/>
        <dsp:cNvSpPr/>
      </dsp:nvSpPr>
      <dsp:spPr>
        <a:xfrm>
          <a:off x="4637541" y="2545885"/>
          <a:ext cx="1130349" cy="1130349"/>
        </a:xfrm>
        <a:prstGeom prst="ellipse">
          <a:avLst/>
        </a:prstGeom>
        <a:gradFill rotWithShape="0">
          <a:gsLst>
            <a:gs pos="0">
              <a:schemeClr val="accent2">
                <a:hueOff val="-6930327"/>
                <a:satOff val="6263"/>
                <a:lumOff val="707"/>
                <a:alphaOff val="0"/>
                <a:tint val="48000"/>
                <a:satMod val="138000"/>
              </a:schemeClr>
            </a:gs>
            <a:gs pos="25000">
              <a:schemeClr val="accent2">
                <a:hueOff val="-6930327"/>
                <a:satOff val="6263"/>
                <a:lumOff val="707"/>
                <a:alphaOff val="0"/>
                <a:tint val="85000"/>
              </a:schemeClr>
            </a:gs>
            <a:gs pos="40000">
              <a:schemeClr val="accent2">
                <a:hueOff val="-6930327"/>
                <a:satOff val="6263"/>
                <a:lumOff val="707"/>
                <a:alphaOff val="0"/>
                <a:tint val="92000"/>
              </a:schemeClr>
            </a:gs>
            <a:gs pos="50000">
              <a:schemeClr val="accent2">
                <a:hueOff val="-6930327"/>
                <a:satOff val="6263"/>
                <a:lumOff val="707"/>
                <a:alphaOff val="0"/>
                <a:tint val="93000"/>
              </a:schemeClr>
            </a:gs>
            <a:gs pos="60000">
              <a:schemeClr val="accent2">
                <a:hueOff val="-6930327"/>
                <a:satOff val="6263"/>
                <a:lumOff val="707"/>
                <a:alphaOff val="0"/>
                <a:tint val="92000"/>
              </a:schemeClr>
            </a:gs>
            <a:gs pos="75000">
              <a:schemeClr val="accent2">
                <a:hueOff val="-6930327"/>
                <a:satOff val="6263"/>
                <a:lumOff val="707"/>
                <a:alphaOff val="0"/>
                <a:tint val="83000"/>
                <a:satMod val="108000"/>
              </a:schemeClr>
            </a:gs>
            <a:gs pos="100000">
              <a:schemeClr val="accent2">
                <a:hueOff val="-6930327"/>
                <a:satOff val="6263"/>
                <a:lumOff val="707"/>
                <a:alphaOff val="0"/>
                <a:tint val="48000"/>
                <a:satMod val="150000"/>
              </a:schemeClr>
            </a:gs>
          </a:gsLst>
          <a:lin ang="5400000" scaled="0"/>
        </a:gradFill>
        <a:ln>
          <a:noFill/>
        </a:ln>
        <a:effectLst>
          <a:glow rad="63500">
            <a:schemeClr val="accent2">
              <a:hueOff val="-6930327"/>
              <a:satOff val="6263"/>
              <a:lumOff val="707"/>
              <a:alphaOff val="0"/>
              <a:alpha val="45000"/>
              <a:satMod val="120000"/>
            </a:schemeClr>
          </a:glow>
        </a:effectLst>
        <a:scene3d>
          <a:camera prst="orthographicFront" fov="0">
            <a:rot lat="0" lon="0" rev="0"/>
          </a:camera>
          <a:lightRig rig="brightRoom" dir="tl">
            <a:rot lat="0" lon="0" rev="8700000"/>
          </a:lightRig>
        </a:scene3d>
        <a:sp3d>
          <a:bevelT w="0" h="0"/>
          <a:contourClr>
            <a:schemeClr val="accent2">
              <a:hueOff val="-6930327"/>
              <a:satOff val="6263"/>
              <a:lumOff val="707"/>
              <a:alphaOff val="0"/>
              <a:tint val="7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latin typeface="Haettenschweiler"/>
              <a:cs typeface="Haettenschweiler"/>
            </a:rPr>
            <a:t>Information Literacy</a:t>
          </a:r>
          <a:endParaRPr lang="en-US" sz="1400" b="0" kern="1200" dirty="0">
            <a:latin typeface="Haettenschweiler"/>
            <a:cs typeface="Haettenschweiler"/>
          </a:endParaRPr>
        </a:p>
      </dsp:txBody>
      <dsp:txXfrm>
        <a:off x="4637541" y="2545885"/>
        <a:ext cx="1130349" cy="1130349"/>
      </dsp:txXfrm>
    </dsp:sp>
    <dsp:sp modelId="{BFED282F-F5C2-3F4D-A1A4-3D03F88942EF}">
      <dsp:nvSpPr>
        <dsp:cNvPr id="0" name=""/>
        <dsp:cNvSpPr/>
      </dsp:nvSpPr>
      <dsp:spPr>
        <a:xfrm rot="9000000">
          <a:off x="4325668" y="3340109"/>
          <a:ext cx="299878" cy="381492"/>
        </a:xfrm>
        <a:prstGeom prst="rightArrow">
          <a:avLst>
            <a:gd name="adj1" fmla="val 60000"/>
            <a:gd name="adj2" fmla="val 50000"/>
          </a:avLst>
        </a:prstGeom>
        <a:gradFill rotWithShape="0">
          <a:gsLst>
            <a:gs pos="0">
              <a:schemeClr val="accent2">
                <a:hueOff val="-6930327"/>
                <a:satOff val="6263"/>
                <a:lumOff val="707"/>
                <a:alphaOff val="0"/>
                <a:tint val="48000"/>
                <a:satMod val="138000"/>
              </a:schemeClr>
            </a:gs>
            <a:gs pos="25000">
              <a:schemeClr val="accent2">
                <a:hueOff val="-6930327"/>
                <a:satOff val="6263"/>
                <a:lumOff val="707"/>
                <a:alphaOff val="0"/>
                <a:tint val="85000"/>
              </a:schemeClr>
            </a:gs>
            <a:gs pos="40000">
              <a:schemeClr val="accent2">
                <a:hueOff val="-6930327"/>
                <a:satOff val="6263"/>
                <a:lumOff val="707"/>
                <a:alphaOff val="0"/>
                <a:tint val="92000"/>
              </a:schemeClr>
            </a:gs>
            <a:gs pos="50000">
              <a:schemeClr val="accent2">
                <a:hueOff val="-6930327"/>
                <a:satOff val="6263"/>
                <a:lumOff val="707"/>
                <a:alphaOff val="0"/>
                <a:tint val="93000"/>
              </a:schemeClr>
            </a:gs>
            <a:gs pos="60000">
              <a:schemeClr val="accent2">
                <a:hueOff val="-6930327"/>
                <a:satOff val="6263"/>
                <a:lumOff val="707"/>
                <a:alphaOff val="0"/>
                <a:tint val="92000"/>
              </a:schemeClr>
            </a:gs>
            <a:gs pos="75000">
              <a:schemeClr val="accent2">
                <a:hueOff val="-6930327"/>
                <a:satOff val="6263"/>
                <a:lumOff val="707"/>
                <a:alphaOff val="0"/>
                <a:tint val="83000"/>
                <a:satMod val="108000"/>
              </a:schemeClr>
            </a:gs>
            <a:gs pos="100000">
              <a:schemeClr val="accent2">
                <a:hueOff val="-6930327"/>
                <a:satOff val="6263"/>
                <a:lumOff val="707"/>
                <a:alphaOff val="0"/>
                <a:tint val="48000"/>
                <a:satMod val="150000"/>
              </a:schemeClr>
            </a:gs>
          </a:gsLst>
          <a:lin ang="5400000" scaled="0"/>
        </a:gradFill>
        <a:ln>
          <a:noFill/>
        </a:ln>
        <a:effectLst>
          <a:glow rad="63500">
            <a:schemeClr val="accent2">
              <a:hueOff val="-6930327"/>
              <a:satOff val="6263"/>
              <a:lumOff val="707"/>
              <a:alphaOff val="0"/>
              <a:alpha val="45000"/>
              <a:satMod val="120000"/>
            </a:schemeClr>
          </a:glow>
        </a:effectLst>
        <a:scene3d>
          <a:camera prst="orthographicFront" fov="0">
            <a:rot lat="0" lon="0" rev="0"/>
          </a:camera>
          <a:lightRig rig="brightRoom" dir="tl">
            <a:rot lat="0" lon="0" rev="8700000"/>
          </a:lightRig>
        </a:scene3d>
        <a:sp3d>
          <a:bevelT w="0" h="0"/>
          <a:contourClr>
            <a:schemeClr val="accent2">
              <a:hueOff val="-6930327"/>
              <a:satOff val="6263"/>
              <a:lumOff val="707"/>
              <a:alphaOff val="0"/>
              <a:tint val="7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b="0" kern="1200">
            <a:latin typeface="Haettenschweiler"/>
            <a:cs typeface="Haettenschweiler"/>
          </a:endParaRPr>
        </a:p>
      </dsp:txBody>
      <dsp:txXfrm rot="9000000">
        <a:off x="4325668" y="3340109"/>
        <a:ext cx="299878" cy="381492"/>
      </dsp:txXfrm>
    </dsp:sp>
    <dsp:sp modelId="{0E670F34-3A06-CA49-A185-CAA1EA277E4B}">
      <dsp:nvSpPr>
        <dsp:cNvPr id="0" name=""/>
        <dsp:cNvSpPr/>
      </dsp:nvSpPr>
      <dsp:spPr>
        <a:xfrm>
          <a:off x="3168625" y="3393964"/>
          <a:ext cx="1130349" cy="1130349"/>
        </a:xfrm>
        <a:prstGeom prst="ellipse">
          <a:avLst/>
        </a:prstGeom>
        <a:gradFill rotWithShape="0">
          <a:gsLst>
            <a:gs pos="0">
              <a:schemeClr val="accent2">
                <a:hueOff val="-10395492"/>
                <a:satOff val="9394"/>
                <a:lumOff val="1061"/>
                <a:alphaOff val="0"/>
                <a:tint val="48000"/>
                <a:satMod val="138000"/>
              </a:schemeClr>
            </a:gs>
            <a:gs pos="25000">
              <a:schemeClr val="accent2">
                <a:hueOff val="-10395492"/>
                <a:satOff val="9394"/>
                <a:lumOff val="1061"/>
                <a:alphaOff val="0"/>
                <a:tint val="85000"/>
              </a:schemeClr>
            </a:gs>
            <a:gs pos="40000">
              <a:schemeClr val="accent2">
                <a:hueOff val="-10395492"/>
                <a:satOff val="9394"/>
                <a:lumOff val="1061"/>
                <a:alphaOff val="0"/>
                <a:tint val="92000"/>
              </a:schemeClr>
            </a:gs>
            <a:gs pos="50000">
              <a:schemeClr val="accent2">
                <a:hueOff val="-10395492"/>
                <a:satOff val="9394"/>
                <a:lumOff val="1061"/>
                <a:alphaOff val="0"/>
                <a:tint val="93000"/>
              </a:schemeClr>
            </a:gs>
            <a:gs pos="60000">
              <a:schemeClr val="accent2">
                <a:hueOff val="-10395492"/>
                <a:satOff val="9394"/>
                <a:lumOff val="1061"/>
                <a:alphaOff val="0"/>
                <a:tint val="92000"/>
              </a:schemeClr>
            </a:gs>
            <a:gs pos="75000">
              <a:schemeClr val="accent2">
                <a:hueOff val="-10395492"/>
                <a:satOff val="9394"/>
                <a:lumOff val="1061"/>
                <a:alphaOff val="0"/>
                <a:tint val="83000"/>
                <a:satMod val="108000"/>
              </a:schemeClr>
            </a:gs>
            <a:gs pos="100000">
              <a:schemeClr val="accent2">
                <a:hueOff val="-10395492"/>
                <a:satOff val="9394"/>
                <a:lumOff val="1061"/>
                <a:alphaOff val="0"/>
                <a:tint val="48000"/>
                <a:satMod val="150000"/>
              </a:schemeClr>
            </a:gs>
          </a:gsLst>
          <a:lin ang="5400000" scaled="0"/>
        </a:gradFill>
        <a:ln>
          <a:noFill/>
        </a:ln>
        <a:effectLst>
          <a:glow rad="63500">
            <a:schemeClr val="accent2">
              <a:hueOff val="-10395492"/>
              <a:satOff val="9394"/>
              <a:lumOff val="1061"/>
              <a:alphaOff val="0"/>
              <a:alpha val="45000"/>
              <a:satMod val="120000"/>
            </a:schemeClr>
          </a:glow>
        </a:effectLst>
        <a:scene3d>
          <a:camera prst="orthographicFront" fov="0">
            <a:rot lat="0" lon="0" rev="0"/>
          </a:camera>
          <a:lightRig rig="brightRoom" dir="tl">
            <a:rot lat="0" lon="0" rev="8700000"/>
          </a:lightRig>
        </a:scene3d>
        <a:sp3d>
          <a:bevelT w="0" h="0"/>
          <a:contourClr>
            <a:schemeClr val="accent2">
              <a:hueOff val="-10395492"/>
              <a:satOff val="9394"/>
              <a:lumOff val="1061"/>
              <a:alphaOff val="0"/>
              <a:tint val="7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latin typeface="Haettenschweiler"/>
              <a:cs typeface="Haettenschweiler"/>
            </a:rPr>
            <a:t>Self-Direction</a:t>
          </a:r>
          <a:endParaRPr lang="en-US" sz="1400" b="0" kern="1200" dirty="0">
            <a:latin typeface="Haettenschweiler"/>
            <a:cs typeface="Haettenschweiler"/>
          </a:endParaRPr>
        </a:p>
      </dsp:txBody>
      <dsp:txXfrm>
        <a:off x="3168625" y="3393964"/>
        <a:ext cx="1130349" cy="1130349"/>
      </dsp:txXfrm>
    </dsp:sp>
    <dsp:sp modelId="{FA2248B1-A94E-C447-B5AA-E9194444378D}">
      <dsp:nvSpPr>
        <dsp:cNvPr id="0" name=""/>
        <dsp:cNvSpPr/>
      </dsp:nvSpPr>
      <dsp:spPr>
        <a:xfrm rot="12600000">
          <a:off x="2856752" y="3348597"/>
          <a:ext cx="299878" cy="381492"/>
        </a:xfrm>
        <a:prstGeom prst="rightArrow">
          <a:avLst>
            <a:gd name="adj1" fmla="val 60000"/>
            <a:gd name="adj2" fmla="val 50000"/>
          </a:avLst>
        </a:prstGeom>
        <a:gradFill rotWithShape="0">
          <a:gsLst>
            <a:gs pos="0">
              <a:schemeClr val="accent2">
                <a:hueOff val="-10395492"/>
                <a:satOff val="9394"/>
                <a:lumOff val="1061"/>
                <a:alphaOff val="0"/>
                <a:tint val="48000"/>
                <a:satMod val="138000"/>
              </a:schemeClr>
            </a:gs>
            <a:gs pos="25000">
              <a:schemeClr val="accent2">
                <a:hueOff val="-10395492"/>
                <a:satOff val="9394"/>
                <a:lumOff val="1061"/>
                <a:alphaOff val="0"/>
                <a:tint val="85000"/>
              </a:schemeClr>
            </a:gs>
            <a:gs pos="40000">
              <a:schemeClr val="accent2">
                <a:hueOff val="-10395492"/>
                <a:satOff val="9394"/>
                <a:lumOff val="1061"/>
                <a:alphaOff val="0"/>
                <a:tint val="92000"/>
              </a:schemeClr>
            </a:gs>
            <a:gs pos="50000">
              <a:schemeClr val="accent2">
                <a:hueOff val="-10395492"/>
                <a:satOff val="9394"/>
                <a:lumOff val="1061"/>
                <a:alphaOff val="0"/>
                <a:tint val="93000"/>
              </a:schemeClr>
            </a:gs>
            <a:gs pos="60000">
              <a:schemeClr val="accent2">
                <a:hueOff val="-10395492"/>
                <a:satOff val="9394"/>
                <a:lumOff val="1061"/>
                <a:alphaOff val="0"/>
                <a:tint val="92000"/>
              </a:schemeClr>
            </a:gs>
            <a:gs pos="75000">
              <a:schemeClr val="accent2">
                <a:hueOff val="-10395492"/>
                <a:satOff val="9394"/>
                <a:lumOff val="1061"/>
                <a:alphaOff val="0"/>
                <a:tint val="83000"/>
                <a:satMod val="108000"/>
              </a:schemeClr>
            </a:gs>
            <a:gs pos="100000">
              <a:schemeClr val="accent2">
                <a:hueOff val="-10395492"/>
                <a:satOff val="9394"/>
                <a:lumOff val="1061"/>
                <a:alphaOff val="0"/>
                <a:tint val="48000"/>
                <a:satMod val="150000"/>
              </a:schemeClr>
            </a:gs>
          </a:gsLst>
          <a:lin ang="5400000" scaled="0"/>
        </a:gradFill>
        <a:ln>
          <a:noFill/>
        </a:ln>
        <a:effectLst>
          <a:glow rad="63500">
            <a:schemeClr val="accent2">
              <a:hueOff val="-10395492"/>
              <a:satOff val="9394"/>
              <a:lumOff val="1061"/>
              <a:alphaOff val="0"/>
              <a:alpha val="45000"/>
              <a:satMod val="120000"/>
            </a:schemeClr>
          </a:glow>
        </a:effectLst>
        <a:scene3d>
          <a:camera prst="orthographicFront" fov="0">
            <a:rot lat="0" lon="0" rev="0"/>
          </a:camera>
          <a:lightRig rig="brightRoom" dir="tl">
            <a:rot lat="0" lon="0" rev="8700000"/>
          </a:lightRig>
        </a:scene3d>
        <a:sp3d>
          <a:bevelT w="0" h="0"/>
          <a:contourClr>
            <a:schemeClr val="accent2">
              <a:hueOff val="-10395492"/>
              <a:satOff val="9394"/>
              <a:lumOff val="1061"/>
              <a:alphaOff val="0"/>
              <a:tint val="7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b="0" kern="1200">
            <a:latin typeface="Haettenschweiler"/>
            <a:cs typeface="Haettenschweiler"/>
          </a:endParaRPr>
        </a:p>
      </dsp:txBody>
      <dsp:txXfrm rot="12600000">
        <a:off x="2856752" y="3348597"/>
        <a:ext cx="299878" cy="381492"/>
      </dsp:txXfrm>
    </dsp:sp>
    <dsp:sp modelId="{258D26FF-E98E-3740-8B76-8B22397E4E84}">
      <dsp:nvSpPr>
        <dsp:cNvPr id="0" name=""/>
        <dsp:cNvSpPr/>
      </dsp:nvSpPr>
      <dsp:spPr>
        <a:xfrm>
          <a:off x="1699709" y="2545885"/>
          <a:ext cx="1130349" cy="1130349"/>
        </a:xfrm>
        <a:prstGeom prst="ellipse">
          <a:avLst/>
        </a:prstGeom>
        <a:gradFill rotWithShape="0">
          <a:gsLst>
            <a:gs pos="0">
              <a:schemeClr val="accent2">
                <a:hueOff val="-13860655"/>
                <a:satOff val="12526"/>
                <a:lumOff val="1414"/>
                <a:alphaOff val="0"/>
                <a:tint val="48000"/>
                <a:satMod val="138000"/>
              </a:schemeClr>
            </a:gs>
            <a:gs pos="25000">
              <a:schemeClr val="accent2">
                <a:hueOff val="-13860655"/>
                <a:satOff val="12526"/>
                <a:lumOff val="1414"/>
                <a:alphaOff val="0"/>
                <a:tint val="85000"/>
              </a:schemeClr>
            </a:gs>
            <a:gs pos="40000">
              <a:schemeClr val="accent2">
                <a:hueOff val="-13860655"/>
                <a:satOff val="12526"/>
                <a:lumOff val="1414"/>
                <a:alphaOff val="0"/>
                <a:tint val="92000"/>
              </a:schemeClr>
            </a:gs>
            <a:gs pos="50000">
              <a:schemeClr val="accent2">
                <a:hueOff val="-13860655"/>
                <a:satOff val="12526"/>
                <a:lumOff val="1414"/>
                <a:alphaOff val="0"/>
                <a:tint val="93000"/>
              </a:schemeClr>
            </a:gs>
            <a:gs pos="60000">
              <a:schemeClr val="accent2">
                <a:hueOff val="-13860655"/>
                <a:satOff val="12526"/>
                <a:lumOff val="1414"/>
                <a:alphaOff val="0"/>
                <a:tint val="92000"/>
              </a:schemeClr>
            </a:gs>
            <a:gs pos="75000">
              <a:schemeClr val="accent2">
                <a:hueOff val="-13860655"/>
                <a:satOff val="12526"/>
                <a:lumOff val="1414"/>
                <a:alphaOff val="0"/>
                <a:tint val="83000"/>
                <a:satMod val="108000"/>
              </a:schemeClr>
            </a:gs>
            <a:gs pos="100000">
              <a:schemeClr val="accent2">
                <a:hueOff val="-13860655"/>
                <a:satOff val="12526"/>
                <a:lumOff val="1414"/>
                <a:alphaOff val="0"/>
                <a:tint val="48000"/>
                <a:satMod val="150000"/>
              </a:schemeClr>
            </a:gs>
          </a:gsLst>
          <a:lin ang="5400000" scaled="0"/>
        </a:gradFill>
        <a:ln>
          <a:noFill/>
        </a:ln>
        <a:effectLst>
          <a:glow rad="63500">
            <a:schemeClr val="accent2">
              <a:hueOff val="-13860655"/>
              <a:satOff val="12526"/>
              <a:lumOff val="1414"/>
              <a:alphaOff val="0"/>
              <a:alpha val="45000"/>
              <a:satMod val="120000"/>
            </a:schemeClr>
          </a:glow>
        </a:effectLst>
        <a:scene3d>
          <a:camera prst="orthographicFront" fov="0">
            <a:rot lat="0" lon="0" rev="0"/>
          </a:camera>
          <a:lightRig rig="brightRoom" dir="tl">
            <a:rot lat="0" lon="0" rev="8700000"/>
          </a:lightRig>
        </a:scene3d>
        <a:sp3d>
          <a:bevelT w="0" h="0"/>
          <a:contourClr>
            <a:schemeClr val="accent2">
              <a:hueOff val="-13860655"/>
              <a:satOff val="12526"/>
              <a:lumOff val="1414"/>
              <a:alphaOff val="0"/>
              <a:tint val="7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latin typeface="Haettenschweiler"/>
              <a:cs typeface="Haettenschweiler"/>
            </a:rPr>
            <a:t>Invention</a:t>
          </a:r>
          <a:endParaRPr lang="en-US" sz="1400" b="0" kern="1200" dirty="0">
            <a:latin typeface="Haettenschweiler"/>
            <a:cs typeface="Haettenschweiler"/>
          </a:endParaRPr>
        </a:p>
      </dsp:txBody>
      <dsp:txXfrm>
        <a:off x="1699709" y="2545885"/>
        <a:ext cx="1130349" cy="1130349"/>
      </dsp:txXfrm>
    </dsp:sp>
    <dsp:sp modelId="{54B167A1-C4E1-3946-902F-75F6A5DC16A7}">
      <dsp:nvSpPr>
        <dsp:cNvPr id="0" name=""/>
        <dsp:cNvSpPr/>
      </dsp:nvSpPr>
      <dsp:spPr>
        <a:xfrm rot="16200000">
          <a:off x="2114944" y="2080722"/>
          <a:ext cx="299878" cy="381492"/>
        </a:xfrm>
        <a:prstGeom prst="rightArrow">
          <a:avLst>
            <a:gd name="adj1" fmla="val 60000"/>
            <a:gd name="adj2" fmla="val 50000"/>
          </a:avLst>
        </a:prstGeom>
        <a:gradFill rotWithShape="0">
          <a:gsLst>
            <a:gs pos="0">
              <a:schemeClr val="accent2">
                <a:hueOff val="-13860655"/>
                <a:satOff val="12526"/>
                <a:lumOff val="1414"/>
                <a:alphaOff val="0"/>
                <a:tint val="48000"/>
                <a:satMod val="138000"/>
              </a:schemeClr>
            </a:gs>
            <a:gs pos="25000">
              <a:schemeClr val="accent2">
                <a:hueOff val="-13860655"/>
                <a:satOff val="12526"/>
                <a:lumOff val="1414"/>
                <a:alphaOff val="0"/>
                <a:tint val="85000"/>
              </a:schemeClr>
            </a:gs>
            <a:gs pos="40000">
              <a:schemeClr val="accent2">
                <a:hueOff val="-13860655"/>
                <a:satOff val="12526"/>
                <a:lumOff val="1414"/>
                <a:alphaOff val="0"/>
                <a:tint val="92000"/>
              </a:schemeClr>
            </a:gs>
            <a:gs pos="50000">
              <a:schemeClr val="accent2">
                <a:hueOff val="-13860655"/>
                <a:satOff val="12526"/>
                <a:lumOff val="1414"/>
                <a:alphaOff val="0"/>
                <a:tint val="93000"/>
              </a:schemeClr>
            </a:gs>
            <a:gs pos="60000">
              <a:schemeClr val="accent2">
                <a:hueOff val="-13860655"/>
                <a:satOff val="12526"/>
                <a:lumOff val="1414"/>
                <a:alphaOff val="0"/>
                <a:tint val="92000"/>
              </a:schemeClr>
            </a:gs>
            <a:gs pos="75000">
              <a:schemeClr val="accent2">
                <a:hueOff val="-13860655"/>
                <a:satOff val="12526"/>
                <a:lumOff val="1414"/>
                <a:alphaOff val="0"/>
                <a:tint val="83000"/>
                <a:satMod val="108000"/>
              </a:schemeClr>
            </a:gs>
            <a:gs pos="100000">
              <a:schemeClr val="accent2">
                <a:hueOff val="-13860655"/>
                <a:satOff val="12526"/>
                <a:lumOff val="1414"/>
                <a:alphaOff val="0"/>
                <a:tint val="48000"/>
                <a:satMod val="150000"/>
              </a:schemeClr>
            </a:gs>
          </a:gsLst>
          <a:lin ang="5400000" scaled="0"/>
        </a:gradFill>
        <a:ln>
          <a:noFill/>
        </a:ln>
        <a:effectLst>
          <a:glow rad="63500">
            <a:schemeClr val="accent2">
              <a:hueOff val="-13860655"/>
              <a:satOff val="12526"/>
              <a:lumOff val="1414"/>
              <a:alphaOff val="0"/>
              <a:alpha val="45000"/>
              <a:satMod val="120000"/>
            </a:schemeClr>
          </a:glow>
        </a:effectLst>
        <a:scene3d>
          <a:camera prst="orthographicFront" fov="0">
            <a:rot lat="0" lon="0" rev="0"/>
          </a:camera>
          <a:lightRig rig="brightRoom" dir="tl">
            <a:rot lat="0" lon="0" rev="8700000"/>
          </a:lightRig>
        </a:scene3d>
        <a:sp3d>
          <a:bevelT w="0" h="0"/>
          <a:contourClr>
            <a:schemeClr val="accent2">
              <a:hueOff val="-13860655"/>
              <a:satOff val="12526"/>
              <a:lumOff val="1414"/>
              <a:alphaOff val="0"/>
              <a:tint val="7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b="0" kern="1200">
            <a:latin typeface="Haettenschweiler"/>
            <a:cs typeface="Haettenschweiler"/>
          </a:endParaRPr>
        </a:p>
      </dsp:txBody>
      <dsp:txXfrm rot="16200000">
        <a:off x="2114944" y="2080722"/>
        <a:ext cx="299878" cy="381492"/>
      </dsp:txXfrm>
    </dsp:sp>
    <dsp:sp modelId="{F778E80E-6D52-B741-BC4E-E7BCF5461FDD}">
      <dsp:nvSpPr>
        <dsp:cNvPr id="0" name=""/>
        <dsp:cNvSpPr/>
      </dsp:nvSpPr>
      <dsp:spPr>
        <a:xfrm>
          <a:off x="1699709" y="849727"/>
          <a:ext cx="1130349" cy="1130349"/>
        </a:xfrm>
        <a:prstGeom prst="ellipse">
          <a:avLst/>
        </a:prstGeom>
        <a:gradFill rotWithShape="0">
          <a:gsLst>
            <a:gs pos="0">
              <a:schemeClr val="accent2">
                <a:hueOff val="-17325818"/>
                <a:satOff val="15657"/>
                <a:lumOff val="1768"/>
                <a:alphaOff val="0"/>
                <a:tint val="48000"/>
                <a:satMod val="138000"/>
              </a:schemeClr>
            </a:gs>
            <a:gs pos="25000">
              <a:schemeClr val="accent2">
                <a:hueOff val="-17325818"/>
                <a:satOff val="15657"/>
                <a:lumOff val="1768"/>
                <a:alphaOff val="0"/>
                <a:tint val="85000"/>
              </a:schemeClr>
            </a:gs>
            <a:gs pos="40000">
              <a:schemeClr val="accent2">
                <a:hueOff val="-17325818"/>
                <a:satOff val="15657"/>
                <a:lumOff val="1768"/>
                <a:alphaOff val="0"/>
                <a:tint val="92000"/>
              </a:schemeClr>
            </a:gs>
            <a:gs pos="50000">
              <a:schemeClr val="accent2">
                <a:hueOff val="-17325818"/>
                <a:satOff val="15657"/>
                <a:lumOff val="1768"/>
                <a:alphaOff val="0"/>
                <a:tint val="93000"/>
              </a:schemeClr>
            </a:gs>
            <a:gs pos="60000">
              <a:schemeClr val="accent2">
                <a:hueOff val="-17325818"/>
                <a:satOff val="15657"/>
                <a:lumOff val="1768"/>
                <a:alphaOff val="0"/>
                <a:tint val="92000"/>
              </a:schemeClr>
            </a:gs>
            <a:gs pos="75000">
              <a:schemeClr val="accent2">
                <a:hueOff val="-17325818"/>
                <a:satOff val="15657"/>
                <a:lumOff val="1768"/>
                <a:alphaOff val="0"/>
                <a:tint val="83000"/>
                <a:satMod val="108000"/>
              </a:schemeClr>
            </a:gs>
            <a:gs pos="100000">
              <a:schemeClr val="accent2">
                <a:hueOff val="-17325818"/>
                <a:satOff val="15657"/>
                <a:lumOff val="1768"/>
                <a:alphaOff val="0"/>
                <a:tint val="48000"/>
                <a:satMod val="150000"/>
              </a:schemeClr>
            </a:gs>
          </a:gsLst>
          <a:lin ang="5400000" scaled="0"/>
        </a:gradFill>
        <a:ln>
          <a:noFill/>
        </a:ln>
        <a:effectLst>
          <a:glow rad="63500">
            <a:schemeClr val="accent2">
              <a:hueOff val="-17325818"/>
              <a:satOff val="15657"/>
              <a:lumOff val="1768"/>
              <a:alphaOff val="0"/>
              <a:alpha val="45000"/>
              <a:satMod val="120000"/>
            </a:schemeClr>
          </a:glow>
        </a:effectLst>
        <a:scene3d>
          <a:camera prst="orthographicFront" fov="0">
            <a:rot lat="0" lon="0" rev="0"/>
          </a:camera>
          <a:lightRig rig="brightRoom" dir="tl">
            <a:rot lat="0" lon="0" rev="8700000"/>
          </a:lightRig>
        </a:scene3d>
        <a:sp3d>
          <a:bevelT w="0" h="0"/>
          <a:contourClr>
            <a:schemeClr val="accent2">
              <a:hueOff val="-17325818"/>
              <a:satOff val="15657"/>
              <a:lumOff val="1768"/>
              <a:alphaOff val="0"/>
              <a:tint val="7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err="1" smtClean="0">
              <a:latin typeface="Haettenschweiler"/>
              <a:cs typeface="Haettenschweiler"/>
            </a:rPr>
            <a:t>Gobalness</a:t>
          </a:r>
          <a:endParaRPr lang="en-US" sz="1400" b="0" kern="1200" dirty="0">
            <a:latin typeface="Haettenschweiler"/>
            <a:cs typeface="Haettenschweiler"/>
          </a:endParaRPr>
        </a:p>
      </dsp:txBody>
      <dsp:txXfrm>
        <a:off x="1699709" y="849727"/>
        <a:ext cx="1130349" cy="1130349"/>
      </dsp:txXfrm>
    </dsp:sp>
    <dsp:sp modelId="{2107E0BF-3620-5649-9F9F-2B3FC3D8B21F}">
      <dsp:nvSpPr>
        <dsp:cNvPr id="0" name=""/>
        <dsp:cNvSpPr/>
      </dsp:nvSpPr>
      <dsp:spPr>
        <a:xfrm rot="19800000">
          <a:off x="2842052" y="804360"/>
          <a:ext cx="299878" cy="381492"/>
        </a:xfrm>
        <a:prstGeom prst="rightArrow">
          <a:avLst>
            <a:gd name="adj1" fmla="val 60000"/>
            <a:gd name="adj2" fmla="val 50000"/>
          </a:avLst>
        </a:prstGeom>
        <a:gradFill rotWithShape="0">
          <a:gsLst>
            <a:gs pos="0">
              <a:schemeClr val="accent2">
                <a:hueOff val="-17325818"/>
                <a:satOff val="15657"/>
                <a:lumOff val="1768"/>
                <a:alphaOff val="0"/>
                <a:tint val="48000"/>
                <a:satMod val="138000"/>
              </a:schemeClr>
            </a:gs>
            <a:gs pos="25000">
              <a:schemeClr val="accent2">
                <a:hueOff val="-17325818"/>
                <a:satOff val="15657"/>
                <a:lumOff val="1768"/>
                <a:alphaOff val="0"/>
                <a:tint val="85000"/>
              </a:schemeClr>
            </a:gs>
            <a:gs pos="40000">
              <a:schemeClr val="accent2">
                <a:hueOff val="-17325818"/>
                <a:satOff val="15657"/>
                <a:lumOff val="1768"/>
                <a:alphaOff val="0"/>
                <a:tint val="92000"/>
              </a:schemeClr>
            </a:gs>
            <a:gs pos="50000">
              <a:schemeClr val="accent2">
                <a:hueOff val="-17325818"/>
                <a:satOff val="15657"/>
                <a:lumOff val="1768"/>
                <a:alphaOff val="0"/>
                <a:tint val="93000"/>
              </a:schemeClr>
            </a:gs>
            <a:gs pos="60000">
              <a:schemeClr val="accent2">
                <a:hueOff val="-17325818"/>
                <a:satOff val="15657"/>
                <a:lumOff val="1768"/>
                <a:alphaOff val="0"/>
                <a:tint val="92000"/>
              </a:schemeClr>
            </a:gs>
            <a:gs pos="75000">
              <a:schemeClr val="accent2">
                <a:hueOff val="-17325818"/>
                <a:satOff val="15657"/>
                <a:lumOff val="1768"/>
                <a:alphaOff val="0"/>
                <a:tint val="83000"/>
                <a:satMod val="108000"/>
              </a:schemeClr>
            </a:gs>
            <a:gs pos="100000">
              <a:schemeClr val="accent2">
                <a:hueOff val="-17325818"/>
                <a:satOff val="15657"/>
                <a:lumOff val="1768"/>
                <a:alphaOff val="0"/>
                <a:tint val="48000"/>
                <a:satMod val="150000"/>
              </a:schemeClr>
            </a:gs>
          </a:gsLst>
          <a:lin ang="5400000" scaled="0"/>
        </a:gradFill>
        <a:ln>
          <a:noFill/>
        </a:ln>
        <a:effectLst>
          <a:glow rad="63500">
            <a:schemeClr val="accent2">
              <a:hueOff val="-17325818"/>
              <a:satOff val="15657"/>
              <a:lumOff val="1768"/>
              <a:alphaOff val="0"/>
              <a:alpha val="45000"/>
              <a:satMod val="120000"/>
            </a:schemeClr>
          </a:glow>
        </a:effectLst>
        <a:scene3d>
          <a:camera prst="orthographicFront" fov="0">
            <a:rot lat="0" lon="0" rev="0"/>
          </a:camera>
          <a:lightRig rig="brightRoom" dir="tl">
            <a:rot lat="0" lon="0" rev="8700000"/>
          </a:lightRig>
        </a:scene3d>
        <a:sp3d>
          <a:bevelT w="0" h="0"/>
          <a:contourClr>
            <a:schemeClr val="accent2">
              <a:hueOff val="-17325818"/>
              <a:satOff val="15657"/>
              <a:lumOff val="1768"/>
              <a:alphaOff val="0"/>
              <a:tint val="7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b="0" kern="1200">
            <a:latin typeface="Haettenschweiler"/>
            <a:cs typeface="Haettenschweiler"/>
          </a:endParaRPr>
        </a:p>
      </dsp:txBody>
      <dsp:txXfrm rot="19800000">
        <a:off x="2842052" y="804360"/>
        <a:ext cx="299878" cy="38149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C71C51-D14D-7742-9DCB-080A7A64ED22}" type="datetimeFigureOut">
              <a:rPr lang="en-US" smtClean="0"/>
              <a:pPr/>
              <a:t>10/27/10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5B6801-DB4B-664B-B7DB-D43099587C5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Remember the definition of Technology.  Remind them to frame everything in terms of</a:t>
            </a:r>
            <a:r>
              <a:rPr lang="en-US" baseline="0" dirty="0" smtClean="0"/>
              <a:t> what they want their kids to know and be able to do in the end.</a:t>
            </a:r>
            <a:endParaRPr lang="en-US" dirty="0"/>
          </a:p>
        </p:txBody>
      </p:sp>
      <p:sp>
        <p:nvSpPr>
          <p:cNvPr id="4" name="Slide Number Placeholder 3"/>
          <p:cNvSpPr>
            <a:spLocks noGrp="1"/>
          </p:cNvSpPr>
          <p:nvPr>
            <p:ph type="sldNum" sz="quarter" idx="10"/>
          </p:nvPr>
        </p:nvSpPr>
        <p:spPr/>
        <p:txBody>
          <a:bodyPr/>
          <a:lstStyle/>
          <a:p>
            <a:fld id="{7083A2D8-7FF2-3A49-95AA-5E6F985F9351}"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They fly in. They come from</a:t>
            </a:r>
            <a:r>
              <a:rPr lang="en-US" baseline="0" dirty="0" smtClean="0"/>
              <a:t> the Teacher Leadership Academy that was done last year. The goal is to incorporate cognitive norms as well as behavioral. </a:t>
            </a:r>
            <a:endParaRPr lang="en-US" dirty="0"/>
          </a:p>
        </p:txBody>
      </p:sp>
      <p:sp>
        <p:nvSpPr>
          <p:cNvPr id="4" name="Slide Number Placeholder 3"/>
          <p:cNvSpPr>
            <a:spLocks noGrp="1"/>
          </p:cNvSpPr>
          <p:nvPr>
            <p:ph type="sldNum" sz="quarter" idx="10"/>
          </p:nvPr>
        </p:nvSpPr>
        <p:spPr/>
        <p:txBody>
          <a:bodyPr/>
          <a:lstStyle/>
          <a:p>
            <a:fld id="{7A9ED2D6-F379-A44F-B75B-1BD9A0E111EE}"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From the grant as it was written.</a:t>
            </a:r>
            <a:endParaRPr lang="en-US" dirty="0"/>
          </a:p>
        </p:txBody>
      </p:sp>
      <p:sp>
        <p:nvSpPr>
          <p:cNvPr id="4" name="Slide Number Placeholder 3"/>
          <p:cNvSpPr>
            <a:spLocks noGrp="1"/>
          </p:cNvSpPr>
          <p:nvPr>
            <p:ph type="sldNum" sz="quarter" idx="10"/>
          </p:nvPr>
        </p:nvSpPr>
        <p:spPr/>
        <p:txBody>
          <a:bodyPr/>
          <a:lstStyle/>
          <a:p>
            <a:fld id="{7083A2D8-7FF2-3A49-95AA-5E6F985F9351}"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Entrance tickets,</a:t>
            </a:r>
            <a:r>
              <a:rPr lang="en-US" baseline="0" dirty="0" smtClean="0"/>
              <a:t> formative assessment, take tickets and read at first break.</a:t>
            </a:r>
            <a:endParaRPr lang="en-US" dirty="0"/>
          </a:p>
        </p:txBody>
      </p:sp>
      <p:sp>
        <p:nvSpPr>
          <p:cNvPr id="4" name="Slide Number Placeholder 3"/>
          <p:cNvSpPr>
            <a:spLocks noGrp="1"/>
          </p:cNvSpPr>
          <p:nvPr>
            <p:ph type="sldNum" sz="quarter" idx="10"/>
          </p:nvPr>
        </p:nvSpPr>
        <p:spPr/>
        <p:txBody>
          <a:bodyPr/>
          <a:lstStyle/>
          <a:p>
            <a:fld id="{7083A2D8-7FF2-3A49-95AA-5E6F985F9351}"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 the difference between the agenda and the learning targets &amp; criteria for success</a:t>
            </a:r>
            <a:endParaRPr lang="en-US" dirty="0"/>
          </a:p>
        </p:txBody>
      </p:sp>
      <p:sp>
        <p:nvSpPr>
          <p:cNvPr id="4" name="Slide Number Placeholder 3"/>
          <p:cNvSpPr>
            <a:spLocks noGrp="1"/>
          </p:cNvSpPr>
          <p:nvPr>
            <p:ph type="sldNum" sz="quarter" idx="10"/>
          </p:nvPr>
        </p:nvSpPr>
        <p:spPr/>
        <p:txBody>
          <a:bodyPr/>
          <a:lstStyle/>
          <a:p>
            <a:fld id="{7083A2D8-7FF2-3A49-95AA-5E6F985F9351}"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B5B6801-DB4B-664B-B7DB-D43099587C5C}" type="slidenum">
              <a:rPr lang="en-US" smtClean="0"/>
              <a:pPr/>
              <a:t>31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5C0D658A-CE93-CF4A-B187-0336F92BF03D}" type="datetimeFigureOut">
              <a:rPr lang="en-US" smtClean="0"/>
              <a:pPr/>
              <a:t>10/27/10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0F172168-97B0-9047-AA95-4231215E9BDE}"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C0D658A-CE93-CF4A-B187-0336F92BF03D}" type="datetimeFigureOut">
              <a:rPr lang="en-US" smtClean="0"/>
              <a:pPr/>
              <a:t>10/27/10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172168-97B0-9047-AA95-4231215E9BD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C0D658A-CE93-CF4A-B187-0336F92BF03D}" type="datetimeFigureOut">
              <a:rPr lang="en-US" smtClean="0"/>
              <a:pPr/>
              <a:t>10/27/10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172168-97B0-9047-AA95-4231215E9BD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C0D658A-CE93-CF4A-B187-0336F92BF03D}" type="datetimeFigureOut">
              <a:rPr lang="en-US" smtClean="0"/>
              <a:pPr/>
              <a:t>10/27/10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172168-97B0-9047-AA95-4231215E9BD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C0D658A-CE93-CF4A-B187-0336F92BF03D}" type="datetimeFigureOut">
              <a:rPr lang="en-US" smtClean="0"/>
              <a:pPr/>
              <a:t>10/27/10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C0D658A-CE93-CF4A-B187-0336F92BF03D}" type="datetimeFigureOut">
              <a:rPr lang="en-US" smtClean="0"/>
              <a:pPr/>
              <a:t>10/27/10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172168-97B0-9047-AA95-4231215E9BD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C0D658A-CE93-CF4A-B187-0336F92BF03D}" type="datetimeFigureOut">
              <a:rPr lang="en-US" smtClean="0"/>
              <a:pPr/>
              <a:t>10/27/10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172168-97B0-9047-AA95-4231215E9BDE}"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C0D658A-CE93-CF4A-B187-0336F92BF03D}" type="datetimeFigureOut">
              <a:rPr lang="en-US" smtClean="0"/>
              <a:pPr/>
              <a:t>10/27/10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172168-97B0-9047-AA95-4231215E9BD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0D658A-CE93-CF4A-B187-0336F92BF03D}" type="datetimeFigureOut">
              <a:rPr lang="en-US" smtClean="0"/>
              <a:pPr/>
              <a:t>10/27/10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172168-97B0-9047-AA95-4231215E9BD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C0D658A-CE93-CF4A-B187-0336F92BF03D}" type="datetimeFigureOut">
              <a:rPr lang="en-US" smtClean="0"/>
              <a:pPr/>
              <a:t>10/27/10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172168-97B0-9047-AA95-4231215E9BD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5C0D658A-CE93-CF4A-B187-0336F92BF03D}" type="datetimeFigureOut">
              <a:rPr lang="en-US" smtClean="0"/>
              <a:pPr/>
              <a:t>10/27/10</a:t>
            </a:fld>
            <a:endParaRPr lang="en-US"/>
          </a:p>
        </p:txBody>
      </p:sp>
      <p:sp>
        <p:nvSpPr>
          <p:cNvPr id="6" name="Footer Placeholder 5"/>
          <p:cNvSpPr>
            <a:spLocks noGrp="1"/>
          </p:cNvSpPr>
          <p:nvPr>
            <p:ph type="ftr" sz="quarter" idx="11"/>
          </p:nvPr>
        </p:nvSpPr>
        <p:spPr>
          <a:xfrm>
            <a:off x="914400" y="55499"/>
            <a:ext cx="5562600" cy="365125"/>
          </a:xfrm>
        </p:spPr>
        <p:txBody>
          <a:bodyPr/>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p>
            <a:fld id="{0F172168-97B0-9047-AA95-4231215E9BD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5C0D658A-CE93-CF4A-B187-0336F92BF03D}" type="datetimeFigureOut">
              <a:rPr lang="en-US" smtClean="0"/>
              <a:pPr/>
              <a:t>10/27/10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0F172168-97B0-9047-AA95-4231215E9BD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21stcenturyskills.org" TargetMode="Externa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de.state.co.us/cdeassess/UAS/CoAcademicStandards.html"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video" Target="file://localhost/Users/e024686/Documents/E2T2%202010-2011/E2T2%20Training%20/Day%202/Blogs%20in%20Plain%20English.mp4" TargetMode="External"/><Relationship Id="rId2" Type="http://schemas.openxmlformats.org/officeDocument/2006/relationships/slideLayout" Target="../slideLayouts/slideLayout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hyperlink" Target="http://mashable.com/" TargetMode="External"/><Relationship Id="rId4" Type="http://schemas.openxmlformats.org/officeDocument/2006/relationships/hyperlink" Target="http:/www.huffingtonpost.com/" TargetMode="External"/><Relationship Id="rId5" Type="http://schemas.openxmlformats.org/officeDocument/2006/relationships/hyperlink" Target="http://beastieboys.com/" TargetMode="External"/><Relationship Id="rId6" Type="http://schemas.openxmlformats.org/officeDocument/2006/relationships/hyperlink" Target="http://www.sethgodin.com" TargetMode="External"/><Relationship Id="rId7" Type="http://schemas.openxmlformats.org/officeDocument/2006/relationships/hyperlink" Target="http://perezhilton.com/" TargetMode="External"/><Relationship Id="rId8" Type="http://schemas.openxmlformats.org/officeDocument/2006/relationships/hyperlink" Target="http://www.mrsblick2009.blogspot.com/" TargetMode="External"/><Relationship Id="rId1" Type="http://schemas.openxmlformats.org/officeDocument/2006/relationships/slideLayout" Target="../slideLayouts/slideLayout2.xml"/><Relationship Id="rId2" Type="http://schemas.openxmlformats.org/officeDocument/2006/relationships/hyperlink" Target="http://thefischbowl.blogspot.com/" TargetMode="Externa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image" Target="../media/image8.png"/><Relationship Id="rId1" Type="http://schemas.openxmlformats.org/officeDocument/2006/relationships/video" Target="file://localhost/Users/e024686/Documents/E2T2%202010-2011/E2T2%20Training%20/Day%202/Seth%20Godin%20_amp%3B%20Tom%20Peters%20on%20blogging..mp4" TargetMode="External"/><Relationship Id="rId2"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mssonnenberg.blogspot.com/" TargetMode="External"/><Relationship Id="rId4" Type="http://schemas.openxmlformats.org/officeDocument/2006/relationships/hyperlink" Target="http://gcmsband.edublogs.org/" TargetMode="External"/><Relationship Id="rId1" Type="http://schemas.openxmlformats.org/officeDocument/2006/relationships/slideLayout" Target="../slideLayouts/slideLayout2.xml"/><Relationship Id="rId2" Type="http://schemas.openxmlformats.org/officeDocument/2006/relationships/hyperlink" Target="http://gcms8tech.edublogs.org/" TargetMode="External"/></Relationships>
</file>

<file path=ppt/slides/_rels/slide33.xml.rels><?xml version="1.0" encoding="UTF-8" standalone="yes"?>
<Relationships xmlns="http://schemas.openxmlformats.org/package/2006/relationships"><Relationship Id="rId1" Type="http://schemas.openxmlformats.org/officeDocument/2006/relationships/video" Target="file://localhost/Users/e024686/Documents/E2T2%202010-2011/E2T2%20Training%20/Day%202/Blogging%20with%20students_%20How%20and%20Why.mp4" TargetMode="External"/><Relationship Id="rId2" Type="http://schemas.openxmlformats.org/officeDocument/2006/relationships/slideLayout" Target="../slideLayouts/slideLayout7.xml"/><Relationship Id="rId3" Type="http://schemas.openxmlformats.org/officeDocument/2006/relationships/image" Target="../media/image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baizley.blogspot.com/"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rrussell.com/blog/?p=64"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xfrm>
            <a:off x="497750" y="0"/>
            <a:ext cx="8101300" cy="2893219"/>
          </a:xfrm>
          <a:ln/>
        </p:spPr>
        <p:txBody>
          <a:bodyPr>
            <a:normAutofit/>
          </a:bodyPr>
          <a:lstStyle/>
          <a:p>
            <a:r>
              <a:rPr lang="en-US" cap="all" dirty="0">
                <a:effectLst>
                  <a:glow rad="228600">
                    <a:schemeClr val="accent5">
                      <a:alpha val="75000"/>
                    </a:schemeClr>
                  </a:glow>
                  <a:outerShdw blurRad="38100" dist="38100" dir="2700000" algn="tl">
                    <a:srgbClr val="000000"/>
                  </a:outerShdw>
                </a:effectLst>
              </a:rPr>
              <a:t>The </a:t>
            </a:r>
            <a:br>
              <a:rPr lang="en-US" cap="all" dirty="0">
                <a:effectLst>
                  <a:glow rad="228600">
                    <a:schemeClr val="accent5">
                      <a:alpha val="75000"/>
                    </a:schemeClr>
                  </a:glow>
                  <a:outerShdw blurRad="38100" dist="38100" dir="2700000" algn="tl">
                    <a:srgbClr val="000000"/>
                  </a:outerShdw>
                </a:effectLst>
              </a:rPr>
            </a:br>
            <a:r>
              <a:rPr lang="en-US" cap="all" dirty="0">
                <a:effectLst>
                  <a:glow rad="228600">
                    <a:schemeClr val="accent5">
                      <a:alpha val="75000"/>
                    </a:schemeClr>
                  </a:glow>
                  <a:outerShdw blurRad="38100" dist="38100" dir="2700000" algn="tl">
                    <a:srgbClr val="000000"/>
                  </a:outerShdw>
                </a:effectLst>
              </a:rPr>
              <a:t>Enhancing Education Through Technology Grant</a:t>
            </a:r>
          </a:p>
        </p:txBody>
      </p:sp>
      <p:sp>
        <p:nvSpPr>
          <p:cNvPr id="20482" name="Rectangle 2"/>
          <p:cNvSpPr>
            <a:spLocks noGrp="1" noChangeArrowheads="1"/>
          </p:cNvSpPr>
          <p:nvPr>
            <p:ph idx="1"/>
          </p:nvPr>
        </p:nvSpPr>
        <p:spPr>
          <a:xfrm>
            <a:off x="937617" y="2646174"/>
            <a:ext cx="7411641" cy="1381115"/>
          </a:xfrm>
          <a:ln/>
        </p:spPr>
        <p:txBody>
          <a:bodyPr>
            <a:normAutofit/>
          </a:bodyPr>
          <a:lstStyle/>
          <a:p>
            <a:r>
              <a:rPr lang="en-US" sz="3800" dirty="0" smtClean="0">
                <a:effectLst>
                  <a:outerShdw blurRad="38100" dist="38100" dir="2700000" algn="tl">
                    <a:srgbClr val="000000"/>
                  </a:outerShdw>
                </a:effectLst>
              </a:rPr>
              <a:t>½ Day Training #1: </a:t>
            </a:r>
          </a:p>
          <a:p>
            <a:pPr>
              <a:buNone/>
            </a:pPr>
            <a:r>
              <a:rPr lang="en-US" sz="3800"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Critical Thinking &amp; Reasoning</a:t>
            </a:r>
            <a:endParaRPr lang="en-US" sz="3800" dirty="0">
              <a:effectLst>
                <a:outerShdw blurRad="38100" dist="38100" dir="2700000" algn="tl">
                  <a:srgbClr val="000000"/>
                </a:outerShdw>
              </a:effectLst>
            </a:endParaRPr>
          </a:p>
        </p:txBody>
      </p:sp>
      <p:sp>
        <p:nvSpPr>
          <p:cNvPr id="20483" name="Rectangle 3"/>
          <p:cNvSpPr>
            <a:spLocks/>
          </p:cNvSpPr>
          <p:nvPr/>
        </p:nvSpPr>
        <p:spPr bwMode="auto">
          <a:xfrm>
            <a:off x="1009055" y="5719465"/>
            <a:ext cx="5563195" cy="562570"/>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pPr algn="l"/>
            <a:r>
              <a:rPr lang="en-US" sz="1000" dirty="0">
                <a:solidFill>
                  <a:srgbClr val="FFFFFF"/>
                </a:solidFill>
                <a:latin typeface="Times" charset="0"/>
                <a:ea typeface="Times" charset="0"/>
                <a:cs typeface="Times" charset="0"/>
                <a:sym typeface="Times" charset="0"/>
              </a:rPr>
              <a:t>This program is supported by a grant awarded by the U.S. Department of Education under Title II, Part D of the Elementary and Secondary Education Act (NCLB) - Enhancing Education Through Technology to the Colorado Department of Education.</a:t>
            </a:r>
            <a:r>
              <a:rPr lang="en-US" sz="1000" dirty="0">
                <a:solidFill>
                  <a:srgbClr val="FFFFFF"/>
                </a:solidFill>
                <a:ea typeface="Helvetica Neue Bold Condensed" charset="0"/>
                <a:cs typeface="Helvetica Neue Bold Condensed" charset="0"/>
              </a:rPr>
              <a:t> </a:t>
            </a:r>
          </a:p>
        </p:txBody>
      </p:sp>
      <p:pic>
        <p:nvPicPr>
          <p:cNvPr id="20485" name="Picture 5"/>
          <p:cNvPicPr>
            <a:picLocks noChangeAspect="1" noChangeArrowheads="1"/>
          </p:cNvPicPr>
          <p:nvPr/>
        </p:nvPicPr>
        <p:blipFill>
          <a:blip r:embed="rId2"/>
          <a:srcRect/>
          <a:stretch>
            <a:fillRect/>
          </a:stretch>
        </p:blipFill>
        <p:spPr bwMode="auto">
          <a:xfrm>
            <a:off x="2678906" y="4016127"/>
            <a:ext cx="3893344" cy="1538138"/>
          </a:xfrm>
          <a:prstGeom prst="rect">
            <a:avLst/>
          </a:prstGeom>
          <a:noFill/>
          <a:ln w="12700" cap="flat">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8673" name="Rectangle 1"/>
          <p:cNvSpPr>
            <a:spLocks noGrp="1" noChangeArrowheads="1"/>
          </p:cNvSpPr>
          <p:nvPr>
            <p:ph type="title"/>
          </p:nvPr>
        </p:nvSpPr>
        <p:spPr>
          <a:ln/>
        </p:spPr>
        <p:txBody>
          <a:bodyPr>
            <a:normAutofit fontScale="90000"/>
          </a:bodyPr>
          <a:lstStyle/>
          <a:p>
            <a:pPr marL="286856"/>
            <a:r>
              <a:rPr lang="en-US" sz="4500" dirty="0"/>
              <a:t>21st Century Framework - Essential Questions</a:t>
            </a:r>
          </a:p>
        </p:txBody>
      </p:sp>
      <p:sp>
        <p:nvSpPr>
          <p:cNvPr id="28674" name="Rectangle 2"/>
          <p:cNvSpPr>
            <a:spLocks noGrp="1" noChangeArrowheads="1"/>
          </p:cNvSpPr>
          <p:nvPr>
            <p:ph idx="1"/>
          </p:nvPr>
        </p:nvSpPr>
        <p:spPr>
          <a:xfrm>
            <a:off x="732235" y="1896981"/>
            <a:ext cx="7679531" cy="3902273"/>
          </a:xfrm>
          <a:ln/>
        </p:spPr>
        <p:txBody>
          <a:bodyPr/>
          <a:lstStyle/>
          <a:p>
            <a:pPr>
              <a:buFontTx/>
              <a:buBlip>
                <a:blip r:embed="rId2"/>
              </a:buBlip>
            </a:pPr>
            <a:r>
              <a:rPr lang="en-US" dirty="0"/>
              <a:t>How is the teacher in the classroom using/modeling technology to motivate and engage her students? </a:t>
            </a:r>
          </a:p>
          <a:p>
            <a:pPr>
              <a:buFontTx/>
              <a:buBlip>
                <a:blip r:embed="rId2"/>
              </a:buBlip>
            </a:pPr>
            <a:r>
              <a:rPr lang="en-US" dirty="0"/>
              <a:t>What opportunities do those students have to practice 21st century skills as part of the curriculum of that classroom?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867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867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build="p" bldLvl="5" autoUpdateAnimBg="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a:ln/>
        </p:spPr>
        <p:txBody>
          <a:bodyPr>
            <a:normAutofit fontScale="90000"/>
          </a:bodyPr>
          <a:lstStyle/>
          <a:p>
            <a:pPr marL="286856"/>
            <a:r>
              <a:rPr lang="en-US" sz="4500" dirty="0"/>
              <a:t>21st Century Framework - Overview</a:t>
            </a:r>
          </a:p>
        </p:txBody>
      </p:sp>
      <p:sp>
        <p:nvSpPr>
          <p:cNvPr id="29698" name="Rectangle 2"/>
          <p:cNvSpPr>
            <a:spLocks noGrp="1" noChangeArrowheads="1"/>
          </p:cNvSpPr>
          <p:nvPr>
            <p:ph idx="1"/>
          </p:nvPr>
        </p:nvSpPr>
        <p:spPr>
          <a:xfrm>
            <a:off x="732235" y="1912035"/>
            <a:ext cx="7679531" cy="3902273"/>
          </a:xfrm>
          <a:ln/>
        </p:spPr>
        <p:txBody>
          <a:bodyPr/>
          <a:lstStyle/>
          <a:p>
            <a:pPr>
              <a:buFontTx/>
              <a:buBlip>
                <a:blip r:embed="rId2"/>
              </a:buBlip>
            </a:pPr>
            <a:r>
              <a:rPr lang="en-US" b="1" dirty="0"/>
              <a:t>Why these skills are so important.</a:t>
            </a:r>
          </a:p>
          <a:p>
            <a:pPr>
              <a:buFontTx/>
              <a:buBlip>
                <a:blip r:embed="rId2"/>
              </a:buBlip>
            </a:pPr>
            <a:r>
              <a:rPr lang="en-US" dirty="0"/>
              <a:t>What is the framework for 21st century skills? </a:t>
            </a:r>
          </a:p>
          <a:p>
            <a:pPr>
              <a:buFontTx/>
              <a:buBlip>
                <a:blip r:embed="rId2"/>
              </a:buBlip>
            </a:pPr>
            <a:r>
              <a:rPr lang="en-US" dirty="0"/>
              <a:t>What can districts do to target these skills?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969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969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969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build="p" bldLvl="5" autoUpdateAnimBg="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Rectangle 1"/>
          <p:cNvSpPr>
            <a:spLocks noGrp="1" noChangeArrowheads="1"/>
          </p:cNvSpPr>
          <p:nvPr>
            <p:ph type="title"/>
          </p:nvPr>
        </p:nvSpPr>
        <p:spPr>
          <a:xfrm>
            <a:off x="196453" y="178594"/>
            <a:ext cx="8768953" cy="1714500"/>
          </a:xfrm>
          <a:ln/>
        </p:spPr>
        <p:txBody>
          <a:bodyPr/>
          <a:lstStyle/>
          <a:p>
            <a:pPr marL="286856"/>
            <a:r>
              <a:rPr lang="en-US" sz="4800" dirty="0">
                <a:solidFill>
                  <a:schemeClr val="tx2"/>
                </a:solidFill>
              </a:rPr>
              <a:t>Why are these skills important?</a:t>
            </a:r>
          </a:p>
        </p:txBody>
      </p:sp>
      <p:sp>
        <p:nvSpPr>
          <p:cNvPr id="30722" name="Rectangle 2"/>
          <p:cNvSpPr>
            <a:spLocks/>
          </p:cNvSpPr>
          <p:nvPr/>
        </p:nvSpPr>
        <p:spPr bwMode="auto">
          <a:xfrm>
            <a:off x="534842" y="2177405"/>
            <a:ext cx="3291824" cy="3462486"/>
          </a:xfrm>
          <a:prstGeom prst="rect">
            <a:avLst/>
          </a:prstGeom>
          <a:noFill/>
          <a:ln w="12700" cap="flat">
            <a:noFill/>
            <a:miter lim="800000"/>
            <a:headEnd type="none" w="med" len="med"/>
            <a:tailEnd type="none" w="med" len="med"/>
          </a:ln>
        </p:spPr>
        <p:txBody>
          <a:bodyPr wrap="square" lIns="0" tIns="0" rIns="0" bIns="0" anchor="ctr">
            <a:prstTxWarp prst="textNoShape">
              <a:avLst/>
            </a:prstTxWarp>
            <a:spAutoFit/>
          </a:bodyPr>
          <a:lstStyle/>
          <a:p>
            <a:r>
              <a:rPr lang="en-US" sz="4500" dirty="0" smtClean="0">
                <a:solidFill>
                  <a:srgbClr val="0079A5"/>
                </a:solidFill>
                <a:ea typeface="Helvetica Neue Bold Condensed" charset="0"/>
                <a:cs typeface="Helvetica Neue Bold Condensed" charset="0"/>
              </a:rPr>
              <a:t>5 </a:t>
            </a:r>
            <a:r>
              <a:rPr lang="en-US" sz="4500" dirty="0">
                <a:solidFill>
                  <a:srgbClr val="0079A5"/>
                </a:solidFill>
                <a:ea typeface="Helvetica Neue Bold Condensed" charset="0"/>
                <a:cs typeface="Helvetica Neue Bold Condensed" charset="0"/>
              </a:rPr>
              <a:t>new contexts</a:t>
            </a:r>
            <a:r>
              <a:rPr lang="en-US" sz="4500" dirty="0" smtClean="0">
                <a:solidFill>
                  <a:srgbClr val="0079A5"/>
                </a:solidFill>
                <a:ea typeface="Helvetica Neue Bold Condensed" charset="0"/>
                <a:cs typeface="Helvetica Neue Bold Condensed" charset="0"/>
              </a:rPr>
              <a:t> </a:t>
            </a:r>
          </a:p>
          <a:p>
            <a:r>
              <a:rPr lang="en-US" sz="4500" dirty="0" smtClean="0">
                <a:solidFill>
                  <a:srgbClr val="0079A5"/>
                </a:solidFill>
                <a:ea typeface="Helvetica Neue Bold Condensed" charset="0"/>
                <a:cs typeface="Helvetica Neue Bold Condensed" charset="0"/>
              </a:rPr>
              <a:t>in our</a:t>
            </a:r>
          </a:p>
          <a:p>
            <a:r>
              <a:rPr lang="en-US" sz="4500" dirty="0" smtClean="0">
                <a:solidFill>
                  <a:srgbClr val="0079A5"/>
                </a:solidFill>
                <a:ea typeface="Helvetica Neue Bold Condensed" charset="0"/>
                <a:cs typeface="Helvetica Neue Bold Condensed" charset="0"/>
              </a:rPr>
              <a:t>New </a:t>
            </a:r>
            <a:r>
              <a:rPr lang="en-US" sz="4500" dirty="0">
                <a:solidFill>
                  <a:srgbClr val="0079A5"/>
                </a:solidFill>
                <a:ea typeface="Helvetica Neue Bold Condensed" charset="0"/>
                <a:cs typeface="Helvetica Neue Bold Condensed" charset="0"/>
              </a:rPr>
              <a:t>Global Economy</a:t>
            </a:r>
          </a:p>
        </p:txBody>
      </p:sp>
      <p:graphicFrame>
        <p:nvGraphicFramePr>
          <p:cNvPr id="4" name="Table 3"/>
          <p:cNvGraphicFramePr>
            <a:graphicFrameLocks noGrp="1"/>
          </p:cNvGraphicFramePr>
          <p:nvPr/>
        </p:nvGraphicFramePr>
        <p:xfrm>
          <a:off x="3480286" y="1893090"/>
          <a:ext cx="5485120" cy="4481399"/>
        </p:xfrm>
        <a:graphic>
          <a:graphicData uri="http://schemas.openxmlformats.org/drawingml/2006/table">
            <a:tbl>
              <a:tblPr firstRow="1" bandRow="1">
                <a:tableStyleId>{7DF18680-E054-41AD-8BC1-D1AEF772440D}</a:tableStyleId>
              </a:tblPr>
              <a:tblGrid>
                <a:gridCol w="2742560"/>
                <a:gridCol w="2742560"/>
              </a:tblGrid>
              <a:tr h="498756">
                <a:tc>
                  <a:txBody>
                    <a:bodyPr/>
                    <a:lstStyle/>
                    <a:p>
                      <a:pPr algn="ctr"/>
                      <a:r>
                        <a:rPr lang="en-US" sz="1800" dirty="0" smtClean="0"/>
                        <a:t>Context</a:t>
                      </a:r>
                      <a:endParaRPr lang="en-US" sz="1800" dirty="0"/>
                    </a:p>
                  </a:txBody>
                  <a:tcPr/>
                </a:tc>
                <a:tc>
                  <a:txBody>
                    <a:bodyPr/>
                    <a:lstStyle/>
                    <a:p>
                      <a:pPr algn="ctr"/>
                      <a:r>
                        <a:rPr lang="en-US" dirty="0" smtClean="0"/>
                        <a:t>Skills needed</a:t>
                      </a:r>
                      <a:endParaRPr lang="en-US" dirty="0"/>
                    </a:p>
                  </a:txBody>
                  <a:tcPr/>
                </a:tc>
              </a:tr>
              <a:tr h="759441">
                <a:tc>
                  <a:txBody>
                    <a:bodyPr/>
                    <a:lstStyle/>
                    <a:p>
                      <a:r>
                        <a:rPr lang="en-US" dirty="0" smtClean="0"/>
                        <a:t>Global Competition</a:t>
                      </a:r>
                      <a:endParaRPr lang="en-US" dirty="0"/>
                    </a:p>
                  </a:txBody>
                  <a:tcPr/>
                </a:tc>
                <a:tc>
                  <a:txBody>
                    <a:bodyPr/>
                    <a:lstStyle/>
                    <a:p>
                      <a:r>
                        <a:rPr lang="en-US" sz="1400" dirty="0" smtClean="0"/>
                        <a:t>Global Awareness</a:t>
                      </a:r>
                      <a:r>
                        <a:rPr lang="en-US" sz="1400" baseline="0" dirty="0" smtClean="0"/>
                        <a:t> </a:t>
                      </a:r>
                    </a:p>
                    <a:p>
                      <a:r>
                        <a:rPr lang="en-US" sz="1400" baseline="0" dirty="0" smtClean="0"/>
                        <a:t>Self-Direction</a:t>
                      </a:r>
                      <a:endParaRPr lang="en-US" sz="1400" dirty="0"/>
                    </a:p>
                  </a:txBody>
                  <a:tcPr/>
                </a:tc>
              </a:tr>
              <a:tr h="759441">
                <a:tc>
                  <a:txBody>
                    <a:bodyPr/>
                    <a:lstStyle/>
                    <a:p>
                      <a:r>
                        <a:rPr lang="en-US" dirty="0" smtClean="0"/>
                        <a:t>Global Cooperation</a:t>
                      </a:r>
                      <a:endParaRPr lang="en-US" dirty="0"/>
                    </a:p>
                  </a:txBody>
                  <a:tcPr/>
                </a:tc>
                <a:tc>
                  <a:txBody>
                    <a:bodyPr/>
                    <a:lstStyle/>
                    <a:p>
                      <a:r>
                        <a:rPr lang="en-US" sz="1400" dirty="0" smtClean="0"/>
                        <a:t>Global Awareness Information &amp; Communication Technology</a:t>
                      </a:r>
                      <a:r>
                        <a:rPr lang="en-US" sz="1400" baseline="0" dirty="0" smtClean="0"/>
                        <a:t> Literacy</a:t>
                      </a:r>
                      <a:endParaRPr lang="en-US" sz="1400" dirty="0"/>
                    </a:p>
                  </a:txBody>
                  <a:tcPr/>
                </a:tc>
              </a:tr>
              <a:tr h="759441">
                <a:tc>
                  <a:txBody>
                    <a:bodyPr/>
                    <a:lstStyle/>
                    <a:p>
                      <a:r>
                        <a:rPr lang="en-US" dirty="0" smtClean="0"/>
                        <a:t>Information Growth</a:t>
                      </a:r>
                      <a:endParaRPr lang="en-US" dirty="0"/>
                    </a:p>
                  </a:txBody>
                  <a:tcPr/>
                </a:tc>
                <a:tc>
                  <a:txBody>
                    <a:bodyPr/>
                    <a:lstStyle/>
                    <a:p>
                      <a:r>
                        <a:rPr lang="en-US" sz="1400" dirty="0" smtClean="0"/>
                        <a:t>Information</a:t>
                      </a:r>
                      <a:r>
                        <a:rPr lang="en-US" sz="1400" baseline="0" dirty="0" smtClean="0"/>
                        <a:t> Literacy</a:t>
                      </a:r>
                    </a:p>
                    <a:p>
                      <a:r>
                        <a:rPr lang="en-US" sz="1400" baseline="0" dirty="0" smtClean="0"/>
                        <a:t>Critical Thinking &amp; Problem Solving</a:t>
                      </a:r>
                      <a:endParaRPr lang="en-US" sz="1400" dirty="0"/>
                    </a:p>
                  </a:txBody>
                  <a:tcPr/>
                </a:tc>
              </a:tr>
              <a:tr h="759441">
                <a:tc>
                  <a:txBody>
                    <a:bodyPr/>
                    <a:lstStyle/>
                    <a:p>
                      <a:r>
                        <a:rPr lang="en-US" dirty="0" smtClean="0"/>
                        <a:t>More Jobs and Careers</a:t>
                      </a:r>
                      <a:endParaRPr lang="en-US" dirty="0"/>
                    </a:p>
                  </a:txBody>
                  <a:tcPr/>
                </a:tc>
                <a:tc>
                  <a:txBody>
                    <a:bodyPr/>
                    <a:lstStyle/>
                    <a:p>
                      <a:r>
                        <a:rPr lang="en-US" sz="1400" dirty="0" smtClean="0"/>
                        <a:t>Innovation &amp; Improvement</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Critical Thinking &amp; Problem Solving</a:t>
                      </a:r>
                      <a:endParaRPr lang="en-US" sz="1400" dirty="0" smtClean="0"/>
                    </a:p>
                    <a:p>
                      <a:r>
                        <a:rPr lang="en-US" sz="1400" dirty="0" smtClean="0"/>
                        <a:t>Flexibility &amp; Adaptability</a:t>
                      </a:r>
                      <a:r>
                        <a:rPr lang="en-US" sz="1400" baseline="0" dirty="0" smtClean="0"/>
                        <a:t> </a:t>
                      </a:r>
                      <a:endParaRPr lang="en-US" sz="1400" dirty="0"/>
                    </a:p>
                  </a:txBody>
                  <a:tcPr/>
                </a:tc>
              </a:tr>
              <a:tr h="759441">
                <a:tc>
                  <a:txBody>
                    <a:bodyPr/>
                    <a:lstStyle/>
                    <a:p>
                      <a:r>
                        <a:rPr lang="en-US" dirty="0" smtClean="0"/>
                        <a:t>Growing Global</a:t>
                      </a:r>
                      <a:r>
                        <a:rPr lang="en-US" baseline="0" dirty="0" smtClean="0"/>
                        <a:t> Service Economy</a:t>
                      </a:r>
                      <a:endParaRPr lang="en-US" dirty="0"/>
                    </a:p>
                  </a:txBody>
                  <a:tcPr/>
                </a:tc>
                <a:tc>
                  <a:txBody>
                    <a:bodyPr/>
                    <a:lstStyle/>
                    <a:p>
                      <a:r>
                        <a:rPr lang="en-US" sz="1400" dirty="0" smtClean="0"/>
                        <a:t>Communication Skills</a:t>
                      </a:r>
                    </a:p>
                    <a:p>
                      <a:r>
                        <a:rPr lang="en-US" sz="1400" dirty="0" smtClean="0"/>
                        <a:t>Life &amp;</a:t>
                      </a:r>
                      <a:r>
                        <a:rPr lang="en-US" sz="1400" baseline="0" dirty="0" smtClean="0"/>
                        <a:t> Career Awareness Skills</a:t>
                      </a:r>
                      <a:endParaRPr lang="en-US" sz="1400" dirty="0"/>
                    </a:p>
                  </a:txBody>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Rectangle 1"/>
          <p:cNvSpPr>
            <a:spLocks noGrp="1" noChangeArrowheads="1"/>
          </p:cNvSpPr>
          <p:nvPr>
            <p:ph type="title"/>
          </p:nvPr>
        </p:nvSpPr>
        <p:spPr>
          <a:xfrm>
            <a:off x="301807" y="75399"/>
            <a:ext cx="3892349" cy="1714500"/>
          </a:xfrm>
          <a:ln/>
        </p:spPr>
        <p:txBody>
          <a:bodyPr>
            <a:noAutofit/>
          </a:bodyPr>
          <a:lstStyle/>
          <a:p>
            <a:pPr marL="286856"/>
            <a:r>
              <a:rPr lang="en-US"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 requirements of the workforce are changing.</a:t>
            </a:r>
          </a:p>
        </p:txBody>
      </p:sp>
      <p:graphicFrame>
        <p:nvGraphicFramePr>
          <p:cNvPr id="36866" name="Group 2"/>
          <p:cNvGraphicFramePr>
            <a:graphicFrameLocks noGrp="1"/>
          </p:cNvGraphicFramePr>
          <p:nvPr/>
        </p:nvGraphicFramePr>
        <p:xfrm>
          <a:off x="4494982" y="634724"/>
          <a:ext cx="4473773" cy="5204576"/>
        </p:xfrm>
        <a:graphic>
          <a:graphicData uri="http://schemas.openxmlformats.org/drawingml/2006/table">
            <a:tbl>
              <a:tblPr/>
              <a:tblGrid>
                <a:gridCol w="3571875"/>
                <a:gridCol w="901898"/>
              </a:tblGrid>
              <a:tr h="687586">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chemeClr val="accent3"/>
                          </a:solidFill>
                          <a:effectLst/>
                          <a:latin typeface="Verdana" charset="0"/>
                          <a:ea typeface="Verdana" charset="0"/>
                          <a:cs typeface="Verdana" charset="0"/>
                          <a:sym typeface="Verdana" charset="0"/>
                        </a:rPr>
                        <a:t>Work Ethic</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a:ln>
                          <a:noFill/>
                        </a:ln>
                        <a:solidFill>
                          <a:schemeClr val="accent3"/>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8F9296"/>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chemeClr val="accent3"/>
                          </a:solidFill>
                          <a:effectLst/>
                          <a:latin typeface="Verdana" charset="0"/>
                          <a:ea typeface="Verdana" charset="0"/>
                          <a:cs typeface="Verdana" charset="0"/>
                          <a:sym typeface="Verdana" charset="0"/>
                        </a:rPr>
                        <a:t>80%</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8F9296"/>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687586">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chemeClr val="accent3"/>
                          </a:solidFill>
                          <a:effectLst/>
                          <a:latin typeface="Verdana" charset="0"/>
                          <a:ea typeface="Verdana" charset="0"/>
                          <a:cs typeface="Verdana" charset="0"/>
                          <a:sym typeface="Verdana" charset="0"/>
                        </a:rPr>
                        <a:t>Collaboration</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a:ln>
                          <a:noFill/>
                        </a:ln>
                        <a:solidFill>
                          <a:schemeClr val="accent3"/>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chemeClr val="accent3"/>
                          </a:solidFill>
                          <a:effectLst/>
                          <a:latin typeface="Verdana" charset="0"/>
                          <a:ea typeface="Verdana" charset="0"/>
                          <a:cs typeface="Verdana" charset="0"/>
                          <a:sym typeface="Verdana" charset="0"/>
                        </a:rPr>
                        <a:t>75%</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687586">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dirty="0">
                          <a:ln>
                            <a:noFill/>
                          </a:ln>
                          <a:solidFill>
                            <a:schemeClr val="accent3"/>
                          </a:solidFill>
                          <a:effectLst/>
                          <a:latin typeface="Verdana" charset="0"/>
                          <a:ea typeface="Verdana" charset="0"/>
                          <a:cs typeface="Verdana" charset="0"/>
                          <a:sym typeface="Verdana" charset="0"/>
                        </a:rPr>
                        <a:t>Oral Communication</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dirty="0">
                        <a:ln>
                          <a:noFill/>
                        </a:ln>
                        <a:solidFill>
                          <a:schemeClr val="accent3"/>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chemeClr val="accent3"/>
                          </a:solidFill>
                          <a:effectLst/>
                          <a:latin typeface="Verdana" charset="0"/>
                          <a:ea typeface="Verdana" charset="0"/>
                          <a:cs typeface="Verdana" charset="0"/>
                          <a:sym typeface="Verdana" charset="0"/>
                        </a:rPr>
                        <a:t>70%</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687586">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chemeClr val="accent3"/>
                          </a:solidFill>
                          <a:effectLst/>
                          <a:latin typeface="Verdana" charset="0"/>
                          <a:ea typeface="Verdana" charset="0"/>
                          <a:cs typeface="Verdana" charset="0"/>
                          <a:sym typeface="Verdana" charset="0"/>
                        </a:rPr>
                        <a:t>Social Responsibility</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a:ln>
                          <a:noFill/>
                        </a:ln>
                        <a:solidFill>
                          <a:schemeClr val="accent3"/>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chemeClr val="accent3"/>
                          </a:solidFill>
                          <a:effectLst/>
                          <a:latin typeface="Verdana" charset="0"/>
                          <a:ea typeface="Verdana" charset="0"/>
                          <a:cs typeface="Verdana" charset="0"/>
                          <a:sym typeface="Verdana" charset="0"/>
                        </a:rPr>
                        <a:t>63%</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687586">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chemeClr val="accent3"/>
                          </a:solidFill>
                          <a:effectLst/>
                          <a:latin typeface="Verdana" charset="0"/>
                          <a:ea typeface="Verdana" charset="0"/>
                          <a:cs typeface="Verdana" charset="0"/>
                          <a:sym typeface="Verdana" charset="0"/>
                        </a:rPr>
                        <a:t>Reading Comprehension</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a:ln>
                          <a:noFill/>
                        </a:ln>
                        <a:solidFill>
                          <a:schemeClr val="accent3"/>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chemeClr val="accent3"/>
                          </a:solidFill>
                          <a:effectLst/>
                          <a:latin typeface="Verdana" charset="0"/>
                          <a:ea typeface="Verdana" charset="0"/>
                          <a:cs typeface="Verdana" charset="0"/>
                          <a:sym typeface="Verdana" charset="0"/>
                        </a:rPr>
                        <a:t>63%</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687586">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chemeClr val="accent3"/>
                          </a:solidFill>
                          <a:effectLst/>
                          <a:latin typeface="Verdana" charset="0"/>
                          <a:ea typeface="Verdana" charset="0"/>
                          <a:cs typeface="Verdana" charset="0"/>
                          <a:sym typeface="Verdana" charset="0"/>
                        </a:rPr>
                        <a:t>English Language</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a:ln>
                          <a:noFill/>
                        </a:ln>
                        <a:solidFill>
                          <a:schemeClr val="accent3"/>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chemeClr val="accent3"/>
                          </a:solidFill>
                          <a:effectLst/>
                          <a:latin typeface="Verdana" charset="0"/>
                          <a:ea typeface="Verdana" charset="0"/>
                          <a:cs typeface="Verdana" charset="0"/>
                          <a:sym typeface="Verdana" charset="0"/>
                        </a:rPr>
                        <a:t>62%</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987623">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chemeClr val="accent3"/>
                          </a:solidFill>
                          <a:effectLst/>
                          <a:latin typeface="Verdana" charset="0"/>
                          <a:ea typeface="Verdana" charset="0"/>
                          <a:cs typeface="Verdana" charset="0"/>
                          <a:sym typeface="Verdana" charset="0"/>
                        </a:rPr>
                        <a:t>Critical Thinking &amp; Problem Solving</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a:ln>
                          <a:noFill/>
                        </a:ln>
                        <a:solidFill>
                          <a:schemeClr val="accent3"/>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8F9296"/>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dirty="0">
                          <a:ln>
                            <a:noFill/>
                          </a:ln>
                          <a:solidFill>
                            <a:schemeClr val="accent3"/>
                          </a:solidFill>
                          <a:effectLst/>
                          <a:latin typeface="Verdana" charset="0"/>
                          <a:ea typeface="Verdana" charset="0"/>
                          <a:cs typeface="Verdana" charset="0"/>
                          <a:sym typeface="Verdana" charset="0"/>
                        </a:rPr>
                        <a:t>58%</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8F9296"/>
                      </a:solidFill>
                      <a:prstDash val="solid"/>
                      <a:round/>
                      <a:headEnd type="none" w="med" len="med"/>
                      <a:tailEnd type="none" w="med" len="med"/>
                    </a:lnB>
                    <a:lnTlToBr>
                      <a:noFill/>
                    </a:lnTlToBr>
                    <a:lnBlToTr>
                      <a:noFill/>
                    </a:lnBlToTr>
                    <a:noFill/>
                  </a:tcPr>
                </a:tc>
              </a:tr>
            </a:tbl>
          </a:graphicData>
        </a:graphic>
      </p:graphicFrame>
      <p:sp>
        <p:nvSpPr>
          <p:cNvPr id="36918" name="Rectangle 54"/>
          <p:cNvSpPr>
            <a:spLocks/>
          </p:cNvSpPr>
          <p:nvPr/>
        </p:nvSpPr>
        <p:spPr bwMode="auto">
          <a:xfrm>
            <a:off x="433759" y="3060014"/>
            <a:ext cx="3170684" cy="2388169"/>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r>
              <a:rPr lang="en-US" sz="2500" dirty="0" smtClean="0">
                <a:ea typeface="Helvetica Neue Bold Condensed" charset="0"/>
                <a:cs typeface="Helvetica Neue Bold Condensed" charset="0"/>
              </a:rPr>
              <a:t>What </a:t>
            </a:r>
            <a:r>
              <a:rPr lang="en-US" sz="2500" dirty="0">
                <a:ea typeface="Helvetica Neue Bold Condensed" charset="0"/>
                <a:cs typeface="Helvetica Neue Bold Condensed" charset="0"/>
              </a:rPr>
              <a:t>knowledge and skills are most important for job success when hiring a high school graduate?</a:t>
            </a:r>
          </a:p>
        </p:txBody>
      </p:sp>
      <p:sp>
        <p:nvSpPr>
          <p:cNvPr id="36919" name="Rectangle 55"/>
          <p:cNvSpPr>
            <a:spLocks/>
          </p:cNvSpPr>
          <p:nvPr/>
        </p:nvSpPr>
        <p:spPr bwMode="auto">
          <a:xfrm>
            <a:off x="2690620" y="5174320"/>
            <a:ext cx="781871" cy="261610"/>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700" dirty="0">
                <a:ea typeface="Helvetica Neue Bold Condensed" charset="0"/>
                <a:cs typeface="Helvetica Neue Bold Condensed" charset="0"/>
              </a:rPr>
              <a:t>SOURCE: </a:t>
            </a:r>
          </a:p>
        </p:txBody>
      </p:sp>
      <p:sp>
        <p:nvSpPr>
          <p:cNvPr id="36920" name="Rectangle 56"/>
          <p:cNvSpPr>
            <a:spLocks/>
          </p:cNvSpPr>
          <p:nvPr/>
        </p:nvSpPr>
        <p:spPr bwMode="auto">
          <a:xfrm>
            <a:off x="2042101" y="5425677"/>
            <a:ext cx="2152055" cy="848320"/>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r>
              <a:rPr lang="en-US" sz="1300" dirty="0">
                <a:ea typeface="Helvetica Neue Bold Condensed" charset="0"/>
                <a:cs typeface="Helvetica Neue Bold Condensed" charset="0"/>
              </a:rPr>
              <a:t>“ARE THEY READY TO WORK?” STUDY FROM</a:t>
            </a:r>
          </a:p>
          <a:p>
            <a:r>
              <a:rPr lang="en-US" sz="1300" dirty="0">
                <a:ea typeface="Helvetica Neue Bold Condensed" charset="0"/>
                <a:cs typeface="Helvetica Neue Bold Condensed" charset="0"/>
              </a:rPr>
              <a:t>THE PARTNERSHIP FOR 21ST CENTURY LEARNING</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37890" name="Group 2"/>
          <p:cNvGraphicFramePr>
            <a:graphicFrameLocks noGrp="1"/>
          </p:cNvGraphicFramePr>
          <p:nvPr/>
        </p:nvGraphicFramePr>
        <p:xfrm>
          <a:off x="4425071" y="644977"/>
          <a:ext cx="4370961" cy="5207284"/>
        </p:xfrm>
        <a:graphic>
          <a:graphicData uri="http://schemas.openxmlformats.org/drawingml/2006/table">
            <a:tbl>
              <a:tblPr/>
              <a:tblGrid>
                <a:gridCol w="3466447"/>
                <a:gridCol w="904514"/>
              </a:tblGrid>
              <a:tr h="504941">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dirty="0">
                          <a:ln>
                            <a:noFill/>
                          </a:ln>
                          <a:solidFill>
                            <a:srgbClr val="CCAF0A"/>
                          </a:solidFill>
                          <a:effectLst/>
                          <a:latin typeface="Verdana" charset="0"/>
                          <a:ea typeface="Verdana" charset="0"/>
                          <a:cs typeface="Verdana" charset="0"/>
                          <a:sym typeface="Verdana" charset="0"/>
                        </a:rPr>
                        <a:t>Work Ethic</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dirty="0">
                        <a:ln>
                          <a:noFill/>
                        </a:ln>
                        <a:solidFill>
                          <a:srgbClr val="CCAF0A"/>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8F9296"/>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70%</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8F9296"/>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504941">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dirty="0">
                          <a:ln>
                            <a:noFill/>
                          </a:ln>
                          <a:solidFill>
                            <a:srgbClr val="CCAF0A"/>
                          </a:solidFill>
                          <a:effectLst/>
                          <a:latin typeface="Verdana" charset="0"/>
                          <a:ea typeface="Verdana" charset="0"/>
                          <a:cs typeface="Verdana" charset="0"/>
                          <a:sym typeface="Verdana" charset="0"/>
                        </a:rPr>
                        <a:t>Collaboration</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dirty="0">
                        <a:ln>
                          <a:noFill/>
                        </a:ln>
                        <a:solidFill>
                          <a:srgbClr val="CCAF0A"/>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35%</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504941">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Oral Communication</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a:ln>
                          <a:noFill/>
                        </a:ln>
                        <a:solidFill>
                          <a:srgbClr val="CCAF0A"/>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53%</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702676">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dirty="0">
                          <a:ln>
                            <a:noFill/>
                          </a:ln>
                          <a:solidFill>
                            <a:srgbClr val="CCAF0A"/>
                          </a:solidFill>
                          <a:effectLst/>
                          <a:latin typeface="Verdana" charset="0"/>
                          <a:ea typeface="Verdana" charset="0"/>
                          <a:cs typeface="Verdana" charset="0"/>
                          <a:sym typeface="Verdana" charset="0"/>
                        </a:rPr>
                        <a:t>Social Responsibility</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dirty="0">
                        <a:ln>
                          <a:noFill/>
                        </a:ln>
                        <a:solidFill>
                          <a:srgbClr val="CCAF0A"/>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44%</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504941">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Reading Comprehension</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a:ln>
                          <a:noFill/>
                        </a:ln>
                        <a:solidFill>
                          <a:srgbClr val="CCAF0A"/>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38%</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504941">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Written Communications</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a:ln>
                          <a:noFill/>
                        </a:ln>
                        <a:solidFill>
                          <a:srgbClr val="CCAF0A"/>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81%</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724816">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dirty="0">
                          <a:ln>
                            <a:noFill/>
                          </a:ln>
                          <a:solidFill>
                            <a:srgbClr val="CCAF0A"/>
                          </a:solidFill>
                          <a:effectLst/>
                          <a:latin typeface="Verdana" charset="0"/>
                          <a:ea typeface="Verdana" charset="0"/>
                          <a:cs typeface="Verdana" charset="0"/>
                          <a:sym typeface="Verdana" charset="0"/>
                        </a:rPr>
                        <a:t>Critical Thinking &amp; Problem Solving</a:t>
                      </a:r>
                    </a:p>
                    <a:p>
                      <a:pPr marL="342900" marR="0" lvl="0" indent="-342900" algn="ctr"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300" b="0" i="0" u="none" strike="noStrike" cap="none" normalizeH="0" baseline="0" dirty="0">
                        <a:ln>
                          <a:noFill/>
                        </a:ln>
                        <a:solidFill>
                          <a:srgbClr val="CCAF0A"/>
                        </a:solidFill>
                        <a:effectLst/>
                        <a:latin typeface="Helvetica Neue" charset="0"/>
                        <a:ea typeface="ヒラギノ角ゴ ProN W3" charset="-128"/>
                        <a:cs typeface="ヒラギノ角ゴ ProN W3" charset="-128"/>
                        <a:sym typeface="Helvetica Neue"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8F9296"/>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dirty="0">
                          <a:ln>
                            <a:noFill/>
                          </a:ln>
                          <a:solidFill>
                            <a:srgbClr val="CCAF0A"/>
                          </a:solidFill>
                          <a:effectLst/>
                          <a:latin typeface="Verdana" charset="0"/>
                          <a:ea typeface="Verdana" charset="0"/>
                          <a:cs typeface="Verdana" charset="0"/>
                          <a:sym typeface="Verdana" charset="0"/>
                        </a:rPr>
                        <a:t>70%</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8F9296"/>
                      </a:solidFill>
                      <a:prstDash val="solid"/>
                      <a:round/>
                      <a:headEnd type="none" w="med" len="med"/>
                      <a:tailEnd type="none" w="med" len="med"/>
                    </a:lnB>
                    <a:lnTlToBr>
                      <a:noFill/>
                    </a:lnTlToBr>
                    <a:lnBlToTr>
                      <a:noFill/>
                    </a:lnBlToTr>
                    <a:noFill/>
                  </a:tcPr>
                </a:tc>
              </a:tr>
            </a:tbl>
          </a:graphicData>
        </a:graphic>
      </p:graphicFrame>
      <p:sp>
        <p:nvSpPr>
          <p:cNvPr id="37942" name="Rectangle 54"/>
          <p:cNvSpPr>
            <a:spLocks/>
          </p:cNvSpPr>
          <p:nvPr/>
        </p:nvSpPr>
        <p:spPr bwMode="auto">
          <a:xfrm>
            <a:off x="396863" y="2358846"/>
            <a:ext cx="3528769" cy="3623821"/>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r>
              <a:rPr lang="en-US" sz="2400" dirty="0">
                <a:ea typeface="Helvetica Neue Bold Condensed" charset="0"/>
                <a:cs typeface="Helvetica Neue Bold Condensed" charset="0"/>
              </a:rPr>
              <a:t>Of the high school students that you recently hired, what were their deficiencies in the most important knowledge and skill areas?</a:t>
            </a:r>
          </a:p>
        </p:txBody>
      </p:sp>
      <p:sp>
        <p:nvSpPr>
          <p:cNvPr id="37943" name="Rectangle 55"/>
          <p:cNvSpPr>
            <a:spLocks/>
          </p:cNvSpPr>
          <p:nvPr/>
        </p:nvSpPr>
        <p:spPr bwMode="auto">
          <a:xfrm>
            <a:off x="2830360" y="5603283"/>
            <a:ext cx="781871" cy="261610"/>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700" dirty="0">
                <a:ea typeface="Helvetica Neue Bold Condensed" charset="0"/>
                <a:cs typeface="Helvetica Neue Bold Condensed" charset="0"/>
              </a:rPr>
              <a:t>SOURCE: </a:t>
            </a:r>
          </a:p>
        </p:txBody>
      </p:sp>
      <p:sp>
        <p:nvSpPr>
          <p:cNvPr id="37944" name="Rectangle 56"/>
          <p:cNvSpPr>
            <a:spLocks/>
          </p:cNvSpPr>
          <p:nvPr/>
        </p:nvSpPr>
        <p:spPr bwMode="auto">
          <a:xfrm>
            <a:off x="2181841" y="5854640"/>
            <a:ext cx="2152055" cy="848320"/>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r>
              <a:rPr lang="en-US" sz="1300" dirty="0">
                <a:ea typeface="Helvetica Neue Bold Condensed" charset="0"/>
                <a:cs typeface="Helvetica Neue Bold Condensed" charset="0"/>
              </a:rPr>
              <a:t>“ARE THEY READY TO WORK?” STUDY FROM</a:t>
            </a:r>
          </a:p>
          <a:p>
            <a:r>
              <a:rPr lang="en-US" sz="1300" dirty="0">
                <a:ea typeface="Helvetica Neue Bold Condensed" charset="0"/>
                <a:cs typeface="Helvetica Neue Bold Condensed" charset="0"/>
              </a:rPr>
              <a:t>THE PARTNERSHIP FOR 21ST CENTURY LEARNING</a:t>
            </a:r>
          </a:p>
        </p:txBody>
      </p:sp>
      <p:sp>
        <p:nvSpPr>
          <p:cNvPr id="7" name="Rectangle 1"/>
          <p:cNvSpPr txBox="1">
            <a:spLocks noChangeArrowheads="1"/>
          </p:cNvSpPr>
          <p:nvPr/>
        </p:nvSpPr>
        <p:spPr>
          <a:xfrm>
            <a:off x="306895" y="0"/>
            <a:ext cx="3892349" cy="3233116"/>
          </a:xfrm>
          <a:prstGeom prst="rect">
            <a:avLst/>
          </a:prstGeom>
          <a:ln/>
        </p:spPr>
        <p:txBody>
          <a:bodyPr vert="horz" lIns="45720" rIns="45720" anchor="ctr">
            <a:noAutofit/>
          </a:bodyPr>
          <a:lstStyle/>
          <a:p>
            <a:pPr marL="286856"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rPr>
              <a:t>The requirements of the workforce are changing.</a:t>
            </a:r>
            <a:endParaRPr kumimoji="0" lang="en-US" sz="36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38914" name="Group 2"/>
          <p:cNvGraphicFramePr>
            <a:graphicFrameLocks noGrp="1"/>
          </p:cNvGraphicFramePr>
          <p:nvPr/>
        </p:nvGraphicFramePr>
        <p:xfrm>
          <a:off x="4269405" y="1132121"/>
          <a:ext cx="4473773" cy="4230288"/>
        </p:xfrm>
        <a:graphic>
          <a:graphicData uri="http://schemas.openxmlformats.org/drawingml/2006/table">
            <a:tbl>
              <a:tblPr/>
              <a:tblGrid>
                <a:gridCol w="3571875"/>
                <a:gridCol w="901898"/>
              </a:tblGrid>
              <a:tr h="644723">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Critical Thinking</a:t>
                      </a:r>
                    </a:p>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000" b="0" i="0" u="none" strike="noStrike" cap="none" normalizeH="0" baseline="0">
                        <a:ln>
                          <a:noFill/>
                        </a:ln>
                        <a:solidFill>
                          <a:srgbClr val="CCAF0A"/>
                        </a:solidFill>
                        <a:effectLst/>
                        <a:latin typeface="Verdana" charset="0"/>
                        <a:ea typeface="Verdana" charset="0"/>
                        <a:cs typeface="Verdana" charset="0"/>
                        <a:sym typeface="Verdana"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8F9296"/>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78%</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8F9296"/>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644723">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I.T.</a:t>
                      </a:r>
                    </a:p>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000" b="0" i="0" u="none" strike="noStrike" cap="none" normalizeH="0" baseline="0">
                        <a:ln>
                          <a:noFill/>
                        </a:ln>
                        <a:solidFill>
                          <a:srgbClr val="CCAF0A"/>
                        </a:solidFill>
                        <a:effectLst/>
                        <a:latin typeface="Verdana" charset="0"/>
                        <a:ea typeface="Verdana" charset="0"/>
                        <a:cs typeface="Verdana" charset="0"/>
                        <a:sym typeface="Verdana"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77%</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644723">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Health &amp; Wellness</a:t>
                      </a:r>
                    </a:p>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000" b="0" i="0" u="none" strike="noStrike" cap="none" normalizeH="0" baseline="0">
                        <a:ln>
                          <a:noFill/>
                        </a:ln>
                        <a:solidFill>
                          <a:srgbClr val="CCAF0A"/>
                        </a:solidFill>
                        <a:effectLst/>
                        <a:latin typeface="Verdana" charset="0"/>
                        <a:ea typeface="Verdana" charset="0"/>
                        <a:cs typeface="Verdana" charset="0"/>
                        <a:sym typeface="Verdana"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76%</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644723">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Collaboration</a:t>
                      </a:r>
                    </a:p>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000" b="0" i="0" u="none" strike="noStrike" cap="none" normalizeH="0" baseline="0">
                        <a:ln>
                          <a:noFill/>
                        </a:ln>
                        <a:solidFill>
                          <a:srgbClr val="CCAF0A"/>
                        </a:solidFill>
                        <a:effectLst/>
                        <a:latin typeface="Verdana" charset="0"/>
                        <a:ea typeface="Verdana" charset="0"/>
                        <a:cs typeface="Verdana" charset="0"/>
                        <a:sym typeface="Verdana"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74%</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644723">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Innovation</a:t>
                      </a:r>
                    </a:p>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000" b="0" i="0" u="none" strike="noStrike" cap="none" normalizeH="0" baseline="0">
                        <a:ln>
                          <a:noFill/>
                        </a:ln>
                        <a:solidFill>
                          <a:srgbClr val="CCAF0A"/>
                        </a:solidFill>
                        <a:effectLst/>
                        <a:latin typeface="Verdana" charset="0"/>
                        <a:ea typeface="Verdana" charset="0"/>
                        <a:cs typeface="Verdana" charset="0"/>
                        <a:sym typeface="Verdana"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a:ln>
                            <a:noFill/>
                          </a:ln>
                          <a:solidFill>
                            <a:srgbClr val="CCAF0A"/>
                          </a:solidFill>
                          <a:effectLst/>
                          <a:latin typeface="Verdana" charset="0"/>
                          <a:ea typeface="Verdana" charset="0"/>
                          <a:cs typeface="Verdana" charset="0"/>
                          <a:sym typeface="Verdana" charset="0"/>
                        </a:rPr>
                        <a:t>74%</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908F95"/>
                      </a:solidFill>
                      <a:prstDash val="solid"/>
                      <a:round/>
                      <a:headEnd type="none" w="med" len="med"/>
                      <a:tailEnd type="none" w="med" len="med"/>
                    </a:lnB>
                    <a:lnTlToBr>
                      <a:noFill/>
                    </a:lnTlToBr>
                    <a:lnBlToTr>
                      <a:noFill/>
                    </a:lnBlToTr>
                    <a:noFill/>
                  </a:tcPr>
                </a:tc>
              </a:tr>
              <a:tr h="944761">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r>
                        <a:rPr kumimoji="0" lang="en-US" sz="2000" b="0" i="0" u="none" strike="noStrike" cap="none" normalizeH="0" baseline="0" dirty="0">
                          <a:ln>
                            <a:noFill/>
                          </a:ln>
                          <a:solidFill>
                            <a:srgbClr val="CCAF0A"/>
                          </a:solidFill>
                          <a:effectLst/>
                          <a:latin typeface="Verdana" charset="0"/>
                          <a:ea typeface="Verdana" charset="0"/>
                          <a:cs typeface="Verdana" charset="0"/>
                          <a:sym typeface="Verdana" charset="0"/>
                        </a:rPr>
                        <a:t>Personal Financial Responsibility</a:t>
                      </a:r>
                    </a:p>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 pos="1168400" algn="l"/>
                        </a:tabLst>
                      </a:pPr>
                      <a:endParaRPr kumimoji="0" lang="en-US" sz="2000" b="0" i="0" u="none" strike="noStrike" cap="none" normalizeH="0" baseline="0" dirty="0">
                        <a:ln>
                          <a:noFill/>
                        </a:ln>
                        <a:solidFill>
                          <a:srgbClr val="CCAF0A"/>
                        </a:solidFill>
                        <a:effectLst/>
                        <a:latin typeface="Verdana" charset="0"/>
                        <a:ea typeface="Verdana" charset="0"/>
                        <a:cs typeface="Verdana" charset="0"/>
                        <a:sym typeface="Verdana" charset="0"/>
                      </a:endParaRPr>
                    </a:p>
                  </a:txBody>
                  <a:tcPr marL="22324" marR="22324" marT="22324" marB="22324" anchor="ctr" horzOverflow="overflow">
                    <a:lnL w="25400" cap="flat" cmpd="sng" algn="ctr">
                      <a:solidFill>
                        <a:srgbClr val="8F9296"/>
                      </a:solidFill>
                      <a:prstDash val="solid"/>
                      <a:round/>
                      <a:headEnd type="none" w="med" len="med"/>
                      <a:tailEnd type="none" w="med" len="med"/>
                    </a:lnL>
                    <a:lnR w="25400" cap="flat" cmpd="sng" algn="ctr">
                      <a:solidFill>
                        <a:srgbClr val="908F95"/>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8F9296"/>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Pct val="77000"/>
                        <a:buFontTx/>
                        <a:buNone/>
                        <a:tabLst>
                          <a:tab pos="1168400" algn="l"/>
                        </a:tabLst>
                      </a:pPr>
                      <a:r>
                        <a:rPr kumimoji="0" lang="en-US" sz="2000" b="0" i="0" u="none" strike="noStrike" cap="none" normalizeH="0" baseline="0" dirty="0">
                          <a:ln>
                            <a:noFill/>
                          </a:ln>
                          <a:solidFill>
                            <a:srgbClr val="CCAF0A"/>
                          </a:solidFill>
                          <a:effectLst/>
                          <a:latin typeface="Verdana" charset="0"/>
                          <a:ea typeface="Verdana" charset="0"/>
                          <a:cs typeface="Verdana" charset="0"/>
                          <a:sym typeface="Verdana" charset="0"/>
                        </a:rPr>
                        <a:t>72%</a:t>
                      </a:r>
                    </a:p>
                  </a:txBody>
                  <a:tcPr marL="22324" marR="22324" marT="22324" marB="22324" anchor="ctr" horzOverflow="overflow">
                    <a:lnL w="25400" cap="flat" cmpd="sng" algn="ctr">
                      <a:solidFill>
                        <a:srgbClr val="908F95"/>
                      </a:solidFill>
                      <a:prstDash val="solid"/>
                      <a:round/>
                      <a:headEnd type="none" w="med" len="med"/>
                      <a:tailEnd type="none" w="med" len="med"/>
                    </a:lnL>
                    <a:lnR w="25400" cap="flat" cmpd="sng" algn="ctr">
                      <a:solidFill>
                        <a:srgbClr val="8F9296"/>
                      </a:solidFill>
                      <a:prstDash val="solid"/>
                      <a:round/>
                      <a:headEnd type="none" w="med" len="med"/>
                      <a:tailEnd type="none" w="med" len="med"/>
                    </a:lnR>
                    <a:lnT w="25400" cap="flat" cmpd="sng" algn="ctr">
                      <a:solidFill>
                        <a:srgbClr val="908F95"/>
                      </a:solidFill>
                      <a:prstDash val="solid"/>
                      <a:round/>
                      <a:headEnd type="none" w="med" len="med"/>
                      <a:tailEnd type="none" w="med" len="med"/>
                    </a:lnT>
                    <a:lnB w="25400" cap="flat" cmpd="sng" algn="ctr">
                      <a:solidFill>
                        <a:srgbClr val="8F9296"/>
                      </a:solidFill>
                      <a:prstDash val="solid"/>
                      <a:round/>
                      <a:headEnd type="none" w="med" len="med"/>
                      <a:tailEnd type="none" w="med" len="med"/>
                    </a:lnB>
                    <a:lnTlToBr>
                      <a:noFill/>
                    </a:lnTlToBr>
                    <a:lnBlToTr>
                      <a:noFill/>
                    </a:lnBlToTr>
                    <a:noFill/>
                  </a:tcPr>
                </a:tc>
              </a:tr>
            </a:tbl>
          </a:graphicData>
        </a:graphic>
      </p:graphicFrame>
      <p:sp>
        <p:nvSpPr>
          <p:cNvPr id="38959" name="Rectangle 47"/>
          <p:cNvSpPr>
            <a:spLocks/>
          </p:cNvSpPr>
          <p:nvPr/>
        </p:nvSpPr>
        <p:spPr bwMode="auto">
          <a:xfrm>
            <a:off x="503392" y="2901390"/>
            <a:ext cx="3603671" cy="2214030"/>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r>
              <a:rPr lang="en-US" sz="2500" dirty="0" smtClean="0">
                <a:ea typeface="Helvetica Neue Bold Condensed" charset="0"/>
                <a:cs typeface="Helvetica Neue Bold Condensed" charset="0"/>
              </a:rPr>
              <a:t>What </a:t>
            </a:r>
            <a:r>
              <a:rPr lang="en-US" sz="2500" dirty="0">
                <a:ea typeface="Helvetica Neue Bold Condensed" charset="0"/>
                <a:cs typeface="Helvetica Neue Bold Condensed" charset="0"/>
              </a:rPr>
              <a:t>skills and content areas will be growing in importance in the next five years?</a:t>
            </a:r>
          </a:p>
        </p:txBody>
      </p:sp>
      <p:sp>
        <p:nvSpPr>
          <p:cNvPr id="38960" name="Rectangle 48"/>
          <p:cNvSpPr>
            <a:spLocks/>
          </p:cNvSpPr>
          <p:nvPr/>
        </p:nvSpPr>
        <p:spPr bwMode="auto">
          <a:xfrm>
            <a:off x="2690620" y="5362409"/>
            <a:ext cx="781871" cy="261610"/>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700" dirty="0">
                <a:ea typeface="Helvetica Neue Bold Condensed" charset="0"/>
                <a:cs typeface="Helvetica Neue Bold Condensed" charset="0"/>
              </a:rPr>
              <a:t>SOURCE: </a:t>
            </a:r>
          </a:p>
        </p:txBody>
      </p:sp>
      <p:sp>
        <p:nvSpPr>
          <p:cNvPr id="38961" name="Rectangle 49"/>
          <p:cNvSpPr>
            <a:spLocks/>
          </p:cNvSpPr>
          <p:nvPr/>
        </p:nvSpPr>
        <p:spPr bwMode="auto">
          <a:xfrm>
            <a:off x="2042101" y="5613766"/>
            <a:ext cx="2152055" cy="848320"/>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r>
              <a:rPr lang="en-US" sz="1300" dirty="0">
                <a:ea typeface="Helvetica Neue Bold Condensed" charset="0"/>
                <a:cs typeface="Helvetica Neue Bold Condensed" charset="0"/>
              </a:rPr>
              <a:t>“ARE THEY READY TO WORK?” STUDY FROM</a:t>
            </a:r>
          </a:p>
          <a:p>
            <a:r>
              <a:rPr lang="en-US" sz="1300" dirty="0">
                <a:ea typeface="Helvetica Neue Bold Condensed" charset="0"/>
                <a:cs typeface="Helvetica Neue Bold Condensed" charset="0"/>
              </a:rPr>
              <a:t>THE PARTNERSHIP FOR 21ST CENTURY LEARNING</a:t>
            </a:r>
          </a:p>
        </p:txBody>
      </p:sp>
      <p:sp>
        <p:nvSpPr>
          <p:cNvPr id="8" name="Rectangle 1"/>
          <p:cNvSpPr>
            <a:spLocks noGrp="1" noChangeArrowheads="1"/>
          </p:cNvSpPr>
          <p:nvPr>
            <p:ph type="title"/>
          </p:nvPr>
        </p:nvSpPr>
        <p:spPr>
          <a:xfrm>
            <a:off x="301807" y="0"/>
            <a:ext cx="3892349" cy="2119799"/>
          </a:xfrm>
          <a:ln/>
        </p:spPr>
        <p:txBody>
          <a:bodyPr>
            <a:noAutofit/>
          </a:bodyPr>
          <a:lstStyle/>
          <a:p>
            <a:pPr marL="286856"/>
            <a:r>
              <a:rPr lang="en-US"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 requirements of the workforce are changing.</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9937" name="Rectangle 1"/>
          <p:cNvSpPr>
            <a:spLocks noGrp="1" noChangeArrowheads="1"/>
          </p:cNvSpPr>
          <p:nvPr>
            <p:ph type="title"/>
          </p:nvPr>
        </p:nvSpPr>
        <p:spPr>
          <a:ln/>
        </p:spPr>
        <p:txBody>
          <a:bodyPr>
            <a:normAutofit fontScale="90000"/>
          </a:bodyPr>
          <a:lstStyle/>
          <a:p>
            <a:pPr marL="286856"/>
            <a:r>
              <a:rPr lang="en-US" sz="4500" dirty="0"/>
              <a:t>21st Century Framework - Overview</a:t>
            </a:r>
          </a:p>
        </p:txBody>
      </p:sp>
      <p:sp>
        <p:nvSpPr>
          <p:cNvPr id="39938" name="Rectangle 2"/>
          <p:cNvSpPr>
            <a:spLocks noGrp="1" noChangeArrowheads="1"/>
          </p:cNvSpPr>
          <p:nvPr>
            <p:ph idx="1"/>
          </p:nvPr>
        </p:nvSpPr>
        <p:spPr>
          <a:xfrm>
            <a:off x="732235" y="1975810"/>
            <a:ext cx="7679531" cy="2873010"/>
          </a:xfrm>
          <a:ln/>
        </p:spPr>
        <p:txBody>
          <a:bodyPr/>
          <a:lstStyle/>
          <a:p>
            <a:pPr>
              <a:buFontTx/>
              <a:buBlip>
                <a:blip r:embed="rId2"/>
              </a:buBlip>
            </a:pPr>
            <a:r>
              <a:rPr lang="en-US" dirty="0"/>
              <a:t>Why these skills are so important.</a:t>
            </a:r>
          </a:p>
          <a:p>
            <a:pPr>
              <a:buFontTx/>
              <a:buBlip>
                <a:blip r:embed="rId2"/>
              </a:buBlip>
            </a:pPr>
            <a:r>
              <a:rPr lang="en-US" b="1" dirty="0"/>
              <a:t>What is the framework for 21st century skills? </a:t>
            </a:r>
          </a:p>
          <a:p>
            <a:pPr>
              <a:buFontTx/>
              <a:buBlip>
                <a:blip r:embed="rId2"/>
              </a:buBlip>
            </a:pPr>
            <a:r>
              <a:rPr lang="en-US" dirty="0"/>
              <a:t>What can districts do to target these skills?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9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9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93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build="p" bldLvl="5" autoUpdateAnimBg="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Rectangle 1"/>
          <p:cNvSpPr>
            <a:spLocks/>
          </p:cNvSpPr>
          <p:nvPr/>
        </p:nvSpPr>
        <p:spPr bwMode="auto">
          <a:xfrm>
            <a:off x="2719090" y="5548477"/>
            <a:ext cx="3013646" cy="261610"/>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700" u="sng" dirty="0">
                <a:solidFill>
                  <a:srgbClr val="84DDFD"/>
                </a:solidFill>
                <a:ea typeface="Helvetica Neue Bold Condensed" charset="0"/>
                <a:cs typeface="Helvetica Neue Bold Condensed" charset="0"/>
                <a:hlinkClick r:id="rId2"/>
              </a:rPr>
              <a:t>http://www.21stcenturyskills.org</a:t>
            </a:r>
            <a:r>
              <a:rPr lang="en-US" sz="1700" dirty="0">
                <a:solidFill>
                  <a:srgbClr val="84DDFD"/>
                </a:solidFill>
                <a:ea typeface="Helvetica Neue Bold Condensed" charset="0"/>
                <a:cs typeface="Helvetica Neue Bold Condensed" charset="0"/>
              </a:rPr>
              <a:t>/</a:t>
            </a:r>
          </a:p>
        </p:txBody>
      </p:sp>
      <p:pic>
        <p:nvPicPr>
          <p:cNvPr id="41986" name="Picture 2"/>
          <p:cNvPicPr>
            <a:picLocks noChangeAspect="1" noChangeArrowheads="1"/>
          </p:cNvPicPr>
          <p:nvPr/>
        </p:nvPicPr>
        <p:blipFill>
          <a:blip r:embed="rId3"/>
          <a:srcRect/>
          <a:stretch>
            <a:fillRect/>
          </a:stretch>
        </p:blipFill>
        <p:spPr bwMode="auto">
          <a:xfrm>
            <a:off x="2875359" y="294680"/>
            <a:ext cx="3201293" cy="1598414"/>
          </a:xfrm>
          <a:prstGeom prst="rect">
            <a:avLst/>
          </a:prstGeom>
          <a:noFill/>
          <a:ln w="12700" cap="flat">
            <a:noFill/>
            <a:miter lim="800000"/>
            <a:headEnd/>
            <a:tailEnd/>
          </a:ln>
        </p:spPr>
      </p:pic>
      <p:sp>
        <p:nvSpPr>
          <p:cNvPr id="41987" name="Rectangle 3"/>
          <p:cNvSpPr>
            <a:spLocks/>
          </p:cNvSpPr>
          <p:nvPr/>
        </p:nvSpPr>
        <p:spPr bwMode="auto">
          <a:xfrm>
            <a:off x="464344" y="2001232"/>
            <a:ext cx="3438955" cy="1569660"/>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pPr marL="241093" indent="-241093"/>
            <a:r>
              <a:rPr lang="en-US" sz="1700" u="sng" dirty="0">
                <a:solidFill>
                  <a:srgbClr val="84DDFD"/>
                </a:solidFill>
                <a:latin typeface="Verdana" charset="0"/>
                <a:ea typeface="Verdana" charset="0"/>
                <a:cs typeface="Verdana" charset="0"/>
                <a:sym typeface="Verdana" charset="0"/>
              </a:rPr>
              <a:t>21</a:t>
            </a:r>
            <a:r>
              <a:rPr lang="en-US" sz="1700" u="sng" baseline="32000" dirty="0">
                <a:solidFill>
                  <a:srgbClr val="84DDFD"/>
                </a:solidFill>
                <a:latin typeface="Verdana" charset="0"/>
                <a:ea typeface="Verdana" charset="0"/>
                <a:cs typeface="Verdana" charset="0"/>
                <a:sym typeface="Verdana" charset="0"/>
              </a:rPr>
              <a:t>st</a:t>
            </a:r>
            <a:r>
              <a:rPr lang="en-US" sz="1700" u="sng" dirty="0">
                <a:solidFill>
                  <a:srgbClr val="84DDFD"/>
                </a:solidFill>
                <a:latin typeface="Verdana" charset="0"/>
                <a:ea typeface="Verdana" charset="0"/>
                <a:cs typeface="Verdana" charset="0"/>
                <a:sym typeface="Verdana" charset="0"/>
              </a:rPr>
              <a:t> Century Themes</a:t>
            </a:r>
          </a:p>
          <a:p>
            <a:pPr marL="241093" indent="-241093"/>
            <a:r>
              <a:rPr lang="en-US" sz="1700" dirty="0">
                <a:solidFill>
                  <a:srgbClr val="84DDFD"/>
                </a:solidFill>
                <a:latin typeface="Verdana" charset="0"/>
                <a:ea typeface="Verdana" charset="0"/>
                <a:cs typeface="Verdana" charset="0"/>
                <a:sym typeface="Verdana" charset="0"/>
              </a:rPr>
              <a:t>- Global Awareness</a:t>
            </a:r>
          </a:p>
          <a:p>
            <a:pPr marL="241093" indent="-241093"/>
            <a:r>
              <a:rPr lang="en-US" sz="1700" dirty="0">
                <a:solidFill>
                  <a:srgbClr val="84DDFD"/>
                </a:solidFill>
                <a:latin typeface="Verdana" charset="0"/>
                <a:ea typeface="Verdana" charset="0"/>
                <a:cs typeface="Verdana" charset="0"/>
                <a:sym typeface="Verdana" charset="0"/>
              </a:rPr>
              <a:t>- Financial, Economic, Business</a:t>
            </a:r>
          </a:p>
          <a:p>
            <a:pPr marL="241093" indent="-241093"/>
            <a:r>
              <a:rPr lang="en-US" sz="1700" dirty="0">
                <a:solidFill>
                  <a:srgbClr val="84DDFD"/>
                </a:solidFill>
                <a:latin typeface="Verdana" charset="0"/>
                <a:ea typeface="Verdana" charset="0"/>
                <a:cs typeface="Verdana" charset="0"/>
                <a:sym typeface="Verdana" charset="0"/>
              </a:rPr>
              <a:t>  &amp; Entrepreneurship Literacy</a:t>
            </a:r>
          </a:p>
          <a:p>
            <a:pPr marL="241093" indent="-241093"/>
            <a:r>
              <a:rPr lang="en-US" sz="1700" dirty="0">
                <a:solidFill>
                  <a:srgbClr val="84DDFD"/>
                </a:solidFill>
                <a:latin typeface="Verdana" charset="0"/>
                <a:ea typeface="Verdana" charset="0"/>
                <a:cs typeface="Verdana" charset="0"/>
                <a:sym typeface="Verdana" charset="0"/>
              </a:rPr>
              <a:t>- Civic Literacy</a:t>
            </a:r>
          </a:p>
          <a:p>
            <a:pPr marL="241093" indent="-241093"/>
            <a:r>
              <a:rPr lang="en-US" sz="1700" dirty="0">
                <a:solidFill>
                  <a:srgbClr val="84DDFD"/>
                </a:solidFill>
                <a:latin typeface="Verdana" charset="0"/>
                <a:ea typeface="Verdana" charset="0"/>
                <a:cs typeface="Verdana" charset="0"/>
                <a:sym typeface="Verdana" charset="0"/>
              </a:rPr>
              <a:t>- Health Literacy</a:t>
            </a:r>
          </a:p>
        </p:txBody>
      </p:sp>
      <p:sp>
        <p:nvSpPr>
          <p:cNvPr id="41988" name="Rectangle 4"/>
          <p:cNvSpPr>
            <a:spLocks/>
          </p:cNvSpPr>
          <p:nvPr/>
        </p:nvSpPr>
        <p:spPr bwMode="auto">
          <a:xfrm>
            <a:off x="383976" y="3679031"/>
            <a:ext cx="4893469" cy="1107281"/>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pPr marL="241093" indent="-241093"/>
            <a:r>
              <a:rPr lang="en-US" sz="1700" u="sng" dirty="0">
                <a:solidFill>
                  <a:srgbClr val="84DDFD"/>
                </a:solidFill>
                <a:latin typeface="Verdana" charset="0"/>
                <a:ea typeface="Verdana" charset="0"/>
                <a:cs typeface="Verdana" charset="0"/>
                <a:sym typeface="Verdana" charset="0"/>
              </a:rPr>
              <a:t>Learning &amp; Innovation Skills</a:t>
            </a:r>
          </a:p>
          <a:p>
            <a:pPr marL="241093" indent="-241093">
              <a:buClr>
                <a:srgbClr val="84DDFD"/>
              </a:buClr>
              <a:buSzPct val="125000"/>
              <a:buFont typeface="Verdana" charset="0"/>
              <a:buChar char="-"/>
            </a:pPr>
            <a:r>
              <a:rPr lang="en-US" sz="1700" dirty="0">
                <a:solidFill>
                  <a:srgbClr val="84DDFD"/>
                </a:solidFill>
                <a:latin typeface="Verdana" charset="0"/>
                <a:ea typeface="Verdana" charset="0"/>
                <a:cs typeface="Verdana" charset="0"/>
                <a:sym typeface="Verdana" charset="0"/>
              </a:rPr>
              <a:t> Critical Thinking &amp; Problem Solving</a:t>
            </a:r>
          </a:p>
          <a:p>
            <a:pPr marL="241093" indent="-241093">
              <a:buClr>
                <a:srgbClr val="84DDFD"/>
              </a:buClr>
              <a:buSzPct val="125000"/>
              <a:buFont typeface="Verdana" charset="0"/>
              <a:buChar char="-"/>
            </a:pPr>
            <a:r>
              <a:rPr lang="en-US" sz="1700" dirty="0">
                <a:solidFill>
                  <a:srgbClr val="84DDFD"/>
                </a:solidFill>
                <a:latin typeface="Verdana" charset="0"/>
                <a:ea typeface="Verdana" charset="0"/>
                <a:cs typeface="Verdana" charset="0"/>
                <a:sym typeface="Verdana" charset="0"/>
              </a:rPr>
              <a:t> Creativity &amp; Innovation</a:t>
            </a:r>
          </a:p>
          <a:p>
            <a:pPr marL="241093" indent="-241093">
              <a:buClr>
                <a:srgbClr val="84DDFD"/>
              </a:buClr>
              <a:buSzPct val="125000"/>
              <a:buFont typeface="Verdana" charset="0"/>
              <a:buChar char="-"/>
            </a:pPr>
            <a:r>
              <a:rPr lang="en-US" sz="1700" dirty="0">
                <a:solidFill>
                  <a:srgbClr val="84DDFD"/>
                </a:solidFill>
                <a:latin typeface="Verdana" charset="0"/>
                <a:ea typeface="Verdana" charset="0"/>
                <a:cs typeface="Verdana" charset="0"/>
                <a:sym typeface="Verdana" charset="0"/>
              </a:rPr>
              <a:t> Communication &amp; Collaboration</a:t>
            </a:r>
          </a:p>
        </p:txBody>
      </p:sp>
      <p:sp>
        <p:nvSpPr>
          <p:cNvPr id="41989" name="Rectangle 5"/>
          <p:cNvSpPr>
            <a:spLocks/>
          </p:cNvSpPr>
          <p:nvPr/>
        </p:nvSpPr>
        <p:spPr bwMode="auto">
          <a:xfrm>
            <a:off x="4572000" y="1968996"/>
            <a:ext cx="4321969" cy="1366242"/>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pPr marL="241093" indent="-241093"/>
            <a:r>
              <a:rPr lang="en-US" sz="1700" u="sng" dirty="0">
                <a:solidFill>
                  <a:srgbClr val="84DDFD"/>
                </a:solidFill>
                <a:latin typeface="Verdana" charset="0"/>
                <a:ea typeface="Verdana" charset="0"/>
                <a:cs typeface="Verdana" charset="0"/>
                <a:sym typeface="Verdana" charset="0"/>
              </a:rPr>
              <a:t>Information, Media &amp; Technology Skills</a:t>
            </a:r>
          </a:p>
          <a:p>
            <a:pPr marL="241093" indent="-241093">
              <a:buClr>
                <a:srgbClr val="84DDFD"/>
              </a:buClr>
              <a:buSzPct val="125000"/>
              <a:buFont typeface="Verdana" charset="0"/>
              <a:buChar char="-"/>
            </a:pPr>
            <a:r>
              <a:rPr lang="en-US" sz="1700" dirty="0">
                <a:solidFill>
                  <a:srgbClr val="84DDFD"/>
                </a:solidFill>
                <a:latin typeface="Verdana" charset="0"/>
                <a:ea typeface="Verdana" charset="0"/>
                <a:cs typeface="Verdana" charset="0"/>
                <a:sym typeface="Verdana" charset="0"/>
              </a:rPr>
              <a:t> Information Literacy</a:t>
            </a:r>
          </a:p>
          <a:p>
            <a:pPr marL="241093" indent="-241093">
              <a:buClr>
                <a:srgbClr val="84DDFD"/>
              </a:buClr>
              <a:buSzPct val="125000"/>
              <a:buFont typeface="Verdana" charset="0"/>
              <a:buChar char="-"/>
            </a:pPr>
            <a:r>
              <a:rPr lang="en-US" sz="1700" dirty="0">
                <a:solidFill>
                  <a:srgbClr val="84DDFD"/>
                </a:solidFill>
                <a:latin typeface="Verdana" charset="0"/>
                <a:ea typeface="Verdana" charset="0"/>
                <a:cs typeface="Verdana" charset="0"/>
                <a:sym typeface="Verdana" charset="0"/>
              </a:rPr>
              <a:t> Media Literacy</a:t>
            </a:r>
          </a:p>
          <a:p>
            <a:pPr marL="241093" indent="-241093">
              <a:buClr>
                <a:srgbClr val="84DDFD"/>
              </a:buClr>
              <a:buSzPct val="125000"/>
              <a:buFont typeface="Verdana" charset="0"/>
              <a:buChar char="-"/>
            </a:pPr>
            <a:r>
              <a:rPr lang="en-US" sz="1700" dirty="0">
                <a:solidFill>
                  <a:srgbClr val="84DDFD"/>
                </a:solidFill>
                <a:latin typeface="Verdana" charset="0"/>
                <a:ea typeface="Verdana" charset="0"/>
                <a:cs typeface="Verdana" charset="0"/>
                <a:sym typeface="Verdana" charset="0"/>
              </a:rPr>
              <a:t> ICT (Information, Communications &amp;</a:t>
            </a:r>
            <a:r>
              <a:rPr lang="en-US" sz="1700" dirty="0" smtClean="0">
                <a:solidFill>
                  <a:srgbClr val="84DDFD"/>
                </a:solidFill>
                <a:latin typeface="Verdana" charset="0"/>
                <a:ea typeface="Verdana" charset="0"/>
                <a:cs typeface="Verdana" charset="0"/>
                <a:sym typeface="Verdana" charset="0"/>
              </a:rPr>
              <a:t> Technology</a:t>
            </a:r>
            <a:r>
              <a:rPr lang="en-US" sz="1700" dirty="0">
                <a:solidFill>
                  <a:srgbClr val="84DDFD"/>
                </a:solidFill>
                <a:latin typeface="Verdana" charset="0"/>
                <a:ea typeface="Verdana" charset="0"/>
                <a:cs typeface="Verdana" charset="0"/>
                <a:sym typeface="Verdana" charset="0"/>
              </a:rPr>
              <a:t>) Literacy</a:t>
            </a:r>
          </a:p>
        </p:txBody>
      </p:sp>
      <p:sp>
        <p:nvSpPr>
          <p:cNvPr id="41990" name="Rectangle 6"/>
          <p:cNvSpPr>
            <a:spLocks/>
          </p:cNvSpPr>
          <p:nvPr/>
        </p:nvSpPr>
        <p:spPr bwMode="auto">
          <a:xfrm>
            <a:off x="4598789" y="3644296"/>
            <a:ext cx="3577903" cy="1569660"/>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pPr marL="241093" indent="-241093"/>
            <a:r>
              <a:rPr lang="en-US" sz="1700" u="sng" dirty="0">
                <a:solidFill>
                  <a:srgbClr val="84DDFD"/>
                </a:solidFill>
                <a:latin typeface="Verdana" charset="0"/>
                <a:ea typeface="Verdana" charset="0"/>
                <a:cs typeface="Verdana" charset="0"/>
                <a:sym typeface="Verdana" charset="0"/>
              </a:rPr>
              <a:t>Life &amp; Career Skills</a:t>
            </a:r>
          </a:p>
          <a:p>
            <a:pPr marL="241093" indent="-241093">
              <a:buClr>
                <a:srgbClr val="84DDFD"/>
              </a:buClr>
              <a:buSzPct val="125000"/>
              <a:buFont typeface="Verdana" charset="0"/>
              <a:buChar char="-"/>
            </a:pPr>
            <a:r>
              <a:rPr lang="en-US" sz="1700" dirty="0">
                <a:solidFill>
                  <a:srgbClr val="84DDFD"/>
                </a:solidFill>
                <a:latin typeface="Verdana" charset="0"/>
                <a:ea typeface="Verdana" charset="0"/>
                <a:cs typeface="Verdana" charset="0"/>
                <a:sym typeface="Verdana" charset="0"/>
              </a:rPr>
              <a:t> Flexibility &amp; Adaptability</a:t>
            </a:r>
          </a:p>
          <a:p>
            <a:pPr marL="241093" indent="-241093">
              <a:buClr>
                <a:srgbClr val="84DDFD"/>
              </a:buClr>
              <a:buSzPct val="125000"/>
              <a:buFont typeface="Verdana" charset="0"/>
              <a:buChar char="-"/>
            </a:pPr>
            <a:r>
              <a:rPr lang="en-US" sz="1700" dirty="0">
                <a:solidFill>
                  <a:srgbClr val="84DDFD"/>
                </a:solidFill>
                <a:latin typeface="Verdana" charset="0"/>
                <a:ea typeface="Verdana" charset="0"/>
                <a:cs typeface="Verdana" charset="0"/>
                <a:sym typeface="Verdana" charset="0"/>
              </a:rPr>
              <a:t> Initiative &amp; Self-Direction</a:t>
            </a:r>
          </a:p>
          <a:p>
            <a:pPr marL="241093" indent="-241093">
              <a:buClr>
                <a:srgbClr val="84DDFD"/>
              </a:buClr>
              <a:buSzPct val="125000"/>
              <a:buFont typeface="Verdana" charset="0"/>
              <a:buChar char="-"/>
            </a:pPr>
            <a:r>
              <a:rPr lang="en-US" sz="1700" dirty="0">
                <a:solidFill>
                  <a:srgbClr val="84DDFD"/>
                </a:solidFill>
                <a:latin typeface="Verdana" charset="0"/>
                <a:ea typeface="Verdana" charset="0"/>
                <a:cs typeface="Verdana" charset="0"/>
                <a:sym typeface="Verdana" charset="0"/>
              </a:rPr>
              <a:t> Social &amp; Cross-Cultural Skills</a:t>
            </a:r>
          </a:p>
          <a:p>
            <a:pPr marL="241093" indent="-241093">
              <a:buClr>
                <a:srgbClr val="84DDFD"/>
              </a:buClr>
              <a:buSzPct val="125000"/>
              <a:buFont typeface="Verdana" charset="0"/>
              <a:buChar char="-"/>
            </a:pPr>
            <a:r>
              <a:rPr lang="en-US" sz="1700" dirty="0">
                <a:solidFill>
                  <a:srgbClr val="84DDFD"/>
                </a:solidFill>
                <a:latin typeface="Verdana" charset="0"/>
                <a:ea typeface="Verdana" charset="0"/>
                <a:cs typeface="Verdana" charset="0"/>
                <a:sym typeface="Verdana" charset="0"/>
              </a:rPr>
              <a:t> Productivity &amp; Accountability</a:t>
            </a:r>
          </a:p>
          <a:p>
            <a:pPr marL="241093" indent="-241093">
              <a:buClr>
                <a:srgbClr val="84DDFD"/>
              </a:buClr>
              <a:buSzPct val="125000"/>
              <a:buFont typeface="Verdana" charset="0"/>
              <a:buChar char="-"/>
            </a:pPr>
            <a:r>
              <a:rPr lang="en-US" sz="1700" dirty="0">
                <a:solidFill>
                  <a:srgbClr val="84DDFD"/>
                </a:solidFill>
                <a:latin typeface="Verdana" charset="0"/>
                <a:ea typeface="Verdana" charset="0"/>
                <a:cs typeface="Verdana" charset="0"/>
                <a:sym typeface="Verdana" charset="0"/>
              </a:rPr>
              <a:t> Leadership &amp; Responsibility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9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19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198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19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autoUpdateAnimBg="0"/>
      <p:bldP spid="41988" grpId="0" autoUpdateAnimBg="0"/>
      <p:bldP spid="41989" grpId="0" autoUpdateAnimBg="0"/>
      <p:bldP spid="41990" grpId="0" autoUpdateAnimBg="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4033" name="Rectangle 1"/>
          <p:cNvSpPr>
            <a:spLocks noGrp="1" noChangeArrowheads="1"/>
          </p:cNvSpPr>
          <p:nvPr>
            <p:ph type="title"/>
          </p:nvPr>
        </p:nvSpPr>
        <p:spPr>
          <a:ln/>
        </p:spPr>
        <p:txBody>
          <a:bodyPr>
            <a:normAutofit fontScale="90000"/>
          </a:bodyPr>
          <a:lstStyle/>
          <a:p>
            <a:pPr marL="286856"/>
            <a:r>
              <a:rPr lang="en-US" sz="4500" dirty="0"/>
              <a:t>21st Century Framework - Overview</a:t>
            </a:r>
          </a:p>
        </p:txBody>
      </p:sp>
      <p:sp>
        <p:nvSpPr>
          <p:cNvPr id="44034" name="Rectangle 2"/>
          <p:cNvSpPr>
            <a:spLocks noGrp="1" noChangeArrowheads="1"/>
          </p:cNvSpPr>
          <p:nvPr>
            <p:ph idx="1"/>
          </p:nvPr>
        </p:nvSpPr>
        <p:spPr>
          <a:xfrm>
            <a:off x="457200" y="1897766"/>
            <a:ext cx="7679531" cy="3902273"/>
          </a:xfrm>
          <a:ln/>
        </p:spPr>
        <p:txBody>
          <a:bodyPr/>
          <a:lstStyle/>
          <a:p>
            <a:pPr>
              <a:buFontTx/>
              <a:buBlip>
                <a:blip r:embed="rId2"/>
              </a:buBlip>
            </a:pPr>
            <a:r>
              <a:rPr lang="en-US" dirty="0"/>
              <a:t>Why these skills are so important?</a:t>
            </a:r>
          </a:p>
          <a:p>
            <a:pPr>
              <a:buFontTx/>
              <a:buBlip>
                <a:blip r:embed="rId2"/>
              </a:buBlip>
            </a:pPr>
            <a:r>
              <a:rPr lang="en-US" dirty="0"/>
              <a:t>What is the framework for 21st century skills? </a:t>
            </a:r>
          </a:p>
          <a:p>
            <a:pPr>
              <a:buFontTx/>
              <a:buBlip>
                <a:blip r:embed="rId2"/>
              </a:buBlip>
            </a:pPr>
            <a:r>
              <a:rPr lang="en-US" b="1" dirty="0"/>
              <a:t>What can districts do to target these skills?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40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40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403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build="p" bldLvl="5" autoUpdateAnimBg="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5057" name="Rectangle 1"/>
          <p:cNvSpPr>
            <a:spLocks noGrp="1" noChangeArrowheads="1"/>
          </p:cNvSpPr>
          <p:nvPr>
            <p:ph type="title"/>
          </p:nvPr>
        </p:nvSpPr>
        <p:spPr>
          <a:xfrm>
            <a:off x="196453" y="178594"/>
            <a:ext cx="8760023" cy="1714500"/>
          </a:xfrm>
          <a:ln/>
        </p:spPr>
        <p:txBody>
          <a:bodyPr/>
          <a:lstStyle/>
          <a:p>
            <a:pPr marL="286856"/>
            <a:r>
              <a:rPr lang="en-US" sz="4500" dirty="0"/>
              <a:t>What can districts do to target these skills?</a:t>
            </a:r>
          </a:p>
        </p:txBody>
      </p:sp>
      <p:sp>
        <p:nvSpPr>
          <p:cNvPr id="45058" name="Rectangle 2"/>
          <p:cNvSpPr>
            <a:spLocks noGrp="1" noChangeArrowheads="1"/>
          </p:cNvSpPr>
          <p:nvPr>
            <p:ph idx="1"/>
          </p:nvPr>
        </p:nvSpPr>
        <p:spPr>
          <a:xfrm>
            <a:off x="732235" y="1712270"/>
            <a:ext cx="7679531" cy="4580930"/>
          </a:xfrm>
          <a:ln/>
        </p:spPr>
        <p:txBody>
          <a:bodyPr>
            <a:normAutofit/>
          </a:bodyPr>
          <a:lstStyle/>
          <a:p>
            <a:pPr>
              <a:buFontTx/>
              <a:buBlip>
                <a:blip r:embed="rId2"/>
              </a:buBlip>
            </a:pPr>
            <a:r>
              <a:rPr lang="en-US" dirty="0"/>
              <a:t>Focus on 21st century outcomes. What skills should our kids have when they leave our schools? </a:t>
            </a:r>
          </a:p>
          <a:p>
            <a:pPr>
              <a:buFontTx/>
              <a:buBlip>
                <a:blip r:embed="rId2"/>
              </a:buBlip>
            </a:pPr>
            <a:r>
              <a:rPr lang="en-US" dirty="0"/>
              <a:t>Be “purposeful and intentional” about teaching and assessing these 21st century skills.</a:t>
            </a:r>
          </a:p>
          <a:p>
            <a:pPr>
              <a:buFontTx/>
              <a:buBlip>
                <a:blip r:embed="rId2"/>
              </a:buBlip>
            </a:pPr>
            <a:r>
              <a:rPr lang="en-US" dirty="0"/>
              <a:t>Align educational support systems to produce 21st century outcomes.</a:t>
            </a:r>
          </a:p>
          <a:p>
            <a:pPr>
              <a:buFontTx/>
              <a:buBlip>
                <a:blip r:embed="rId2"/>
              </a:buBlip>
            </a:pPr>
            <a:r>
              <a:rPr lang="en-US" dirty="0"/>
              <a:t>Focus on Professional Development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50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50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505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505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uild="p" bldLvl="5" autoUpdateAnimBg="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196453" y="0"/>
            <a:ext cx="8760023" cy="1714500"/>
          </a:xfrm>
          <a:ln/>
        </p:spPr>
        <p:txBody>
          <a:bodyPr/>
          <a:lstStyle/>
          <a:p>
            <a:pPr marL="286856"/>
            <a:r>
              <a:rPr lang="en-US" sz="5100" dirty="0"/>
              <a:t>Guiding Principle/Mantra</a:t>
            </a:r>
          </a:p>
        </p:txBody>
      </p:sp>
      <p:sp>
        <p:nvSpPr>
          <p:cNvPr id="22530" name="Rectangle 2"/>
          <p:cNvSpPr>
            <a:spLocks noGrp="1" noChangeArrowheads="1"/>
          </p:cNvSpPr>
          <p:nvPr>
            <p:ph idx="1"/>
          </p:nvPr>
        </p:nvSpPr>
        <p:spPr>
          <a:xfrm>
            <a:off x="732235" y="2145136"/>
            <a:ext cx="7679531" cy="3620990"/>
          </a:xfrm>
          <a:ln/>
        </p:spPr>
        <p:txBody>
          <a:bodyPr/>
          <a:lstStyle/>
          <a:p>
            <a:pPr>
              <a:buFontTx/>
              <a:buBlip>
                <a:blip r:embed="rId3"/>
              </a:buBlip>
            </a:pPr>
            <a:r>
              <a:rPr lang="en-US" sz="3400" dirty="0"/>
              <a:t>It’s </a:t>
            </a:r>
            <a:r>
              <a:rPr lang="en-US" sz="3400" dirty="0">
                <a:solidFill>
                  <a:srgbClr val="A8184B"/>
                </a:solidFill>
              </a:rPr>
              <a:t>NEVER</a:t>
            </a:r>
            <a:r>
              <a:rPr lang="en-US" sz="3400" dirty="0"/>
              <a:t> about the </a:t>
            </a:r>
            <a:r>
              <a:rPr lang="en-US" sz="3400" dirty="0">
                <a:solidFill>
                  <a:srgbClr val="A8184B"/>
                </a:solidFill>
              </a:rPr>
              <a:t>TOOL</a:t>
            </a:r>
            <a:r>
              <a:rPr lang="en-US" sz="3400" dirty="0"/>
              <a:t> - it’s about </a:t>
            </a:r>
            <a:r>
              <a:rPr lang="en-US" sz="3400" dirty="0">
                <a:solidFill>
                  <a:srgbClr val="A8184B"/>
                </a:solidFill>
              </a:rPr>
              <a:t>YOUR</a:t>
            </a:r>
            <a:r>
              <a:rPr lang="en-US" sz="3400" dirty="0"/>
              <a:t> curriculum!</a:t>
            </a:r>
          </a:p>
          <a:p>
            <a:pPr>
              <a:buFontTx/>
              <a:buBlip>
                <a:blip r:embed="rId3"/>
              </a:buBlip>
            </a:pPr>
            <a:r>
              <a:rPr lang="en-US" sz="3400" dirty="0"/>
              <a:t>Pick the tool to match the curriculum </a:t>
            </a:r>
            <a:r>
              <a:rPr lang="en-US" sz="3400" dirty="0">
                <a:solidFill>
                  <a:srgbClr val="86133E"/>
                </a:solidFill>
              </a:rPr>
              <a:t>NOT</a:t>
            </a:r>
            <a:r>
              <a:rPr lang="en-US" sz="3400" dirty="0"/>
              <a:t> the curriculum to match the tool.</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5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53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bldLvl="5" autoUpdateAnimBg="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6081" name="Rectangle 1"/>
          <p:cNvSpPr>
            <a:spLocks noGrp="1" noChangeArrowheads="1"/>
          </p:cNvSpPr>
          <p:nvPr>
            <p:ph type="title"/>
          </p:nvPr>
        </p:nvSpPr>
        <p:spPr>
          <a:xfrm>
            <a:off x="196453" y="178594"/>
            <a:ext cx="8760023" cy="1714500"/>
          </a:xfrm>
          <a:ln/>
        </p:spPr>
        <p:txBody>
          <a:bodyPr>
            <a:normAutofit fontScale="90000"/>
          </a:bodyPr>
          <a:lstStyle/>
          <a:p>
            <a:pPr marL="286856"/>
            <a:r>
              <a:rPr lang="en-US" sz="4500" dirty="0"/>
              <a:t>What can districts do to target these skills? continued ... </a:t>
            </a:r>
          </a:p>
        </p:txBody>
      </p:sp>
      <p:sp>
        <p:nvSpPr>
          <p:cNvPr id="46082" name="Rectangle 2"/>
          <p:cNvSpPr>
            <a:spLocks noGrp="1" noChangeArrowheads="1"/>
          </p:cNvSpPr>
          <p:nvPr>
            <p:ph idx="1"/>
          </p:nvPr>
        </p:nvSpPr>
        <p:spPr>
          <a:xfrm>
            <a:off x="732235" y="1893094"/>
            <a:ext cx="7679531" cy="4580930"/>
          </a:xfrm>
          <a:ln/>
        </p:spPr>
        <p:txBody>
          <a:bodyPr/>
          <a:lstStyle/>
          <a:p>
            <a:pPr>
              <a:buFontTx/>
              <a:buBlip>
                <a:blip r:embed="rId2"/>
              </a:buBlip>
            </a:pPr>
            <a:r>
              <a:rPr lang="en-US" dirty="0"/>
              <a:t>Be sure you have a broad range of assessments (formative and summative) that measure true 21st century skills.</a:t>
            </a:r>
          </a:p>
          <a:p>
            <a:pPr>
              <a:buFontTx/>
              <a:buBlip>
                <a:blip r:embed="rId2"/>
              </a:buBlip>
            </a:pPr>
            <a:r>
              <a:rPr lang="en-US" dirty="0"/>
              <a:t>Align education, workforce development, and economic development.</a:t>
            </a:r>
          </a:p>
          <a:p>
            <a:pPr>
              <a:buFontTx/>
              <a:buBlip>
                <a:blip r:embed="rId2"/>
              </a:buBlip>
            </a:pPr>
            <a:r>
              <a:rPr lang="en-US" dirty="0"/>
              <a:t>Focus on the importance of partnerships (after school, youth development, business community, parents, etc.).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608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608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608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build="p" bldLvl="5" autoUpdateAnimBg="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8129" name="Rectangle 1"/>
          <p:cNvSpPr>
            <a:spLocks noGrp="1" noChangeArrowheads="1"/>
          </p:cNvSpPr>
          <p:nvPr>
            <p:ph type="title"/>
          </p:nvPr>
        </p:nvSpPr>
        <p:spPr>
          <a:xfrm>
            <a:off x="187524" y="-178594"/>
            <a:ext cx="8768953" cy="1714500"/>
          </a:xfrm>
          <a:ln/>
        </p:spPr>
        <p:txBody>
          <a:bodyPr/>
          <a:lstStyle/>
          <a:p>
            <a:pPr algn="ctr"/>
            <a:r>
              <a:rPr lang="en-US" sz="4500" dirty="0">
                <a:effectLst>
                  <a:outerShdw blurRad="38100" dist="38100" dir="2700000" algn="tl">
                    <a:srgbClr val="000000"/>
                  </a:outerShdw>
                </a:effectLst>
              </a:rPr>
              <a:t>21st Century Framework - Conclusion</a:t>
            </a:r>
          </a:p>
        </p:txBody>
      </p:sp>
      <p:sp>
        <p:nvSpPr>
          <p:cNvPr id="48130" name="Rectangle 2"/>
          <p:cNvSpPr>
            <a:spLocks noGrp="1" noChangeArrowheads="1"/>
          </p:cNvSpPr>
          <p:nvPr>
            <p:ph idx="1"/>
          </p:nvPr>
        </p:nvSpPr>
        <p:spPr bwMode="auto">
          <a:xfrm>
            <a:off x="732235" y="1017985"/>
            <a:ext cx="7679531" cy="3902273"/>
          </a:xfrm>
          <a:noFill/>
          <a:ln w="12700">
            <a:miter lim="800000"/>
            <a:headEnd/>
            <a:tailEnd/>
          </a:ln>
        </p:spPr>
        <p:txBody>
          <a:bodyPr wrap="square" lIns="64291" tIns="32146" rIns="0" bIns="32146" numCol="1" anchor="ctr" anchorCtr="0" compatLnSpc="1">
            <a:prstTxWarp prst="textNoShape">
              <a:avLst/>
            </a:prstTxWarp>
          </a:bodyPr>
          <a:lstStyle/>
          <a:p>
            <a:pPr marL="303599" indent="-303599">
              <a:buSzPct val="77000"/>
              <a:buBlip>
                <a:blip r:embed="rId2"/>
              </a:buBlip>
            </a:pPr>
            <a:r>
              <a:rPr lang="en-US" sz="2500" dirty="0">
                <a:solidFill>
                  <a:srgbClr val="84DDFD"/>
                </a:solidFill>
                <a:latin typeface="Helvetica Neue" charset="0"/>
                <a:ea typeface="Helvetica Neue" charset="0"/>
                <a:cs typeface="Helvetica Neue" charset="0"/>
                <a:sym typeface="Helvetica Neue" charset="0"/>
              </a:rPr>
              <a:t>Are our students information and technology literate?</a:t>
            </a:r>
            <a:endParaRPr lang="en-US" sz="2500" dirty="0">
              <a:solidFill>
                <a:srgbClr val="84DDFD"/>
              </a:solidFill>
              <a:latin typeface="Helvetica Neue" charset="0"/>
              <a:ea typeface="ヒラギノ角ゴ ProN W3" charset="-128"/>
              <a:cs typeface="ヒラギノ角ゴ ProN W3" charset="-128"/>
              <a:sym typeface="Helvetica Neue" charset="0"/>
            </a:endParaRPr>
          </a:p>
          <a:p>
            <a:pPr marL="303599" indent="-303599">
              <a:spcBef>
                <a:spcPts val="2250"/>
              </a:spcBef>
              <a:buSzPct val="77000"/>
              <a:buBlip>
                <a:blip r:embed="rId2"/>
              </a:buBlip>
            </a:pPr>
            <a:r>
              <a:rPr lang="en-US" sz="2500" dirty="0">
                <a:solidFill>
                  <a:srgbClr val="84DDFD"/>
                </a:solidFill>
                <a:latin typeface="Helvetica Neue" charset="0"/>
                <a:ea typeface="Helvetica Neue" charset="0"/>
                <a:cs typeface="Helvetica Neue" charset="0"/>
                <a:sym typeface="Helvetica Neue" charset="0"/>
              </a:rPr>
              <a:t>Are our students flexible and adaptable?</a:t>
            </a:r>
            <a:endParaRPr lang="en-US" sz="2500" dirty="0">
              <a:solidFill>
                <a:srgbClr val="84DDFD"/>
              </a:solidFill>
              <a:latin typeface="Helvetica Neue" charset="0"/>
              <a:ea typeface="ヒラギノ角ゴ ProN W3" charset="-128"/>
              <a:cs typeface="ヒラギノ角ゴ ProN W3" charset="-128"/>
              <a:sym typeface="Helvetica Neue" charset="0"/>
            </a:endParaRPr>
          </a:p>
          <a:p>
            <a:pPr marL="303599" indent="-303599">
              <a:spcBef>
                <a:spcPts val="2250"/>
              </a:spcBef>
              <a:buSzPct val="77000"/>
              <a:buBlip>
                <a:blip r:embed="rId2"/>
              </a:buBlip>
            </a:pPr>
            <a:r>
              <a:rPr lang="en-US" sz="2500" dirty="0">
                <a:solidFill>
                  <a:srgbClr val="84DDFD"/>
                </a:solidFill>
                <a:latin typeface="Helvetica Neue" charset="0"/>
                <a:ea typeface="Helvetica Neue" charset="0"/>
                <a:cs typeface="Helvetica Neue" charset="0"/>
                <a:sym typeface="Helvetica Neue" charset="0"/>
              </a:rPr>
              <a:t>Are our students innovative?</a:t>
            </a:r>
            <a:endParaRPr lang="en-US" sz="2500" dirty="0">
              <a:solidFill>
                <a:srgbClr val="84DDFD"/>
              </a:solidFill>
              <a:latin typeface="Helvetica Neue" charset="0"/>
              <a:ea typeface="ヒラギノ角ゴ ProN W3" charset="-128"/>
              <a:cs typeface="ヒラギノ角ゴ ProN W3" charset="-128"/>
              <a:sym typeface="Helvetica Neue" charset="0"/>
            </a:endParaRPr>
          </a:p>
          <a:p>
            <a:pPr marL="303599" indent="-303599">
              <a:spcBef>
                <a:spcPts val="2250"/>
              </a:spcBef>
              <a:buSzPct val="77000"/>
              <a:buBlip>
                <a:blip r:embed="rId2"/>
              </a:buBlip>
            </a:pPr>
            <a:r>
              <a:rPr lang="en-US" sz="2500" dirty="0">
                <a:solidFill>
                  <a:srgbClr val="84DDFD"/>
                </a:solidFill>
                <a:latin typeface="Helvetica Neue" charset="0"/>
                <a:ea typeface="Helvetica Neue" charset="0"/>
                <a:cs typeface="Helvetica Neue" charset="0"/>
                <a:sym typeface="Helvetica Neue" charset="0"/>
              </a:rPr>
              <a:t>Are our students effective communicators?</a:t>
            </a:r>
            <a:endParaRPr lang="en-US" sz="2500" dirty="0">
              <a:solidFill>
                <a:srgbClr val="84DDFD"/>
              </a:solidFill>
              <a:latin typeface="Helvetica Neue" charset="0"/>
              <a:ea typeface="ヒラギノ角ゴ ProN W3" charset="-128"/>
              <a:cs typeface="ヒラギノ角ゴ ProN W3" charset="-128"/>
              <a:sym typeface="Helvetica Neue"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81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81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81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813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build="p" bldLvl="5" autoUpdateAnimBg="0"/>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9153" name="Rectangle 1"/>
          <p:cNvSpPr>
            <a:spLocks noGrp="1" noChangeArrowheads="1"/>
          </p:cNvSpPr>
          <p:nvPr>
            <p:ph type="title"/>
          </p:nvPr>
        </p:nvSpPr>
        <p:spPr>
          <a:xfrm>
            <a:off x="187524" y="-178594"/>
            <a:ext cx="8768953" cy="1714500"/>
          </a:xfrm>
          <a:ln/>
        </p:spPr>
        <p:txBody>
          <a:bodyPr/>
          <a:lstStyle/>
          <a:p>
            <a:pPr algn="ctr"/>
            <a:r>
              <a:rPr lang="en-US" sz="4500" dirty="0">
                <a:effectLst>
                  <a:outerShdw blurRad="38100" dist="38100" dir="2700000" algn="tl">
                    <a:srgbClr val="000000"/>
                  </a:outerShdw>
                </a:effectLst>
              </a:rPr>
              <a:t>21st Century Framework - Conclusion</a:t>
            </a:r>
          </a:p>
        </p:txBody>
      </p:sp>
      <p:sp>
        <p:nvSpPr>
          <p:cNvPr id="49154" name="Rectangle 2"/>
          <p:cNvSpPr>
            <a:spLocks noGrp="1" noChangeArrowheads="1"/>
          </p:cNvSpPr>
          <p:nvPr>
            <p:ph idx="1"/>
          </p:nvPr>
        </p:nvSpPr>
        <p:spPr bwMode="auto">
          <a:xfrm>
            <a:off x="732235" y="973336"/>
            <a:ext cx="7679531" cy="3902273"/>
          </a:xfrm>
          <a:noFill/>
          <a:ln w="12700">
            <a:miter lim="800000"/>
            <a:headEnd/>
            <a:tailEnd/>
          </a:ln>
        </p:spPr>
        <p:txBody>
          <a:bodyPr wrap="square" lIns="64291" tIns="32146" rIns="0" bIns="32146" numCol="1" anchor="ctr" anchorCtr="0" compatLnSpc="1">
            <a:prstTxWarp prst="textNoShape">
              <a:avLst/>
            </a:prstTxWarp>
          </a:bodyPr>
          <a:lstStyle/>
          <a:p>
            <a:pPr marL="303599" indent="-303599">
              <a:buSzPct val="77000"/>
              <a:buBlip>
                <a:blip r:embed="rId2"/>
              </a:buBlip>
            </a:pPr>
            <a:r>
              <a:rPr lang="en-US" sz="2500" dirty="0">
                <a:solidFill>
                  <a:srgbClr val="84DDFD"/>
                </a:solidFill>
                <a:latin typeface="Helvetica Neue" charset="0"/>
                <a:ea typeface="Helvetica Neue" charset="0"/>
                <a:cs typeface="Helvetica Neue" charset="0"/>
                <a:sym typeface="Helvetica Neue" charset="0"/>
              </a:rPr>
              <a:t>Are our students critical thinkers and problem solvers?</a:t>
            </a:r>
            <a:endParaRPr lang="en-US" sz="2500" dirty="0">
              <a:solidFill>
                <a:srgbClr val="84DDFD"/>
              </a:solidFill>
              <a:latin typeface="Helvetica Neue" charset="0"/>
              <a:ea typeface="ヒラギノ角ゴ ProN W3" charset="-128"/>
              <a:cs typeface="ヒラギノ角ゴ ProN W3" charset="-128"/>
              <a:sym typeface="Helvetica Neue" charset="0"/>
            </a:endParaRPr>
          </a:p>
          <a:p>
            <a:pPr marL="303599" indent="-303599">
              <a:spcBef>
                <a:spcPts val="2250"/>
              </a:spcBef>
              <a:buSzPct val="77000"/>
              <a:buBlip>
                <a:blip r:embed="rId2"/>
              </a:buBlip>
            </a:pPr>
            <a:r>
              <a:rPr lang="en-US" sz="2500" dirty="0">
                <a:solidFill>
                  <a:srgbClr val="84DDFD"/>
                </a:solidFill>
                <a:latin typeface="Helvetica Neue" charset="0"/>
                <a:ea typeface="Helvetica Neue" charset="0"/>
                <a:cs typeface="Helvetica Neue" charset="0"/>
                <a:sym typeface="Helvetica Neue" charset="0"/>
              </a:rPr>
              <a:t>Are our students globally aware?</a:t>
            </a:r>
            <a:endParaRPr lang="en-US" sz="2500" dirty="0">
              <a:solidFill>
                <a:srgbClr val="84DDFD"/>
              </a:solidFill>
              <a:latin typeface="Helvetica Neue" charset="0"/>
              <a:ea typeface="ヒラギノ角ゴ ProN W3" charset="-128"/>
              <a:cs typeface="ヒラギノ角ゴ ProN W3" charset="-128"/>
              <a:sym typeface="Helvetica Neue" charset="0"/>
            </a:endParaRPr>
          </a:p>
          <a:p>
            <a:pPr marL="303599" indent="-303599">
              <a:spcBef>
                <a:spcPts val="2250"/>
              </a:spcBef>
              <a:buSzPct val="77000"/>
              <a:buBlip>
                <a:blip r:embed="rId2"/>
              </a:buBlip>
            </a:pPr>
            <a:r>
              <a:rPr lang="en-US" sz="2500" dirty="0">
                <a:solidFill>
                  <a:srgbClr val="84DDFD"/>
                </a:solidFill>
                <a:latin typeface="Helvetica Neue" charset="0"/>
                <a:ea typeface="Helvetica Neue" charset="0"/>
                <a:cs typeface="Helvetica Neue" charset="0"/>
                <a:sym typeface="Helvetica Neue" charset="0"/>
              </a:rPr>
              <a:t>Are our students self-directed?</a:t>
            </a:r>
            <a:endParaRPr lang="en-US" sz="2500" dirty="0">
              <a:solidFill>
                <a:srgbClr val="84DDFD"/>
              </a:solidFill>
              <a:latin typeface="Helvetica Neue" charset="0"/>
              <a:ea typeface="ヒラギノ角ゴ ProN W3" charset="-128"/>
              <a:cs typeface="ヒラギノ角ゴ ProN W3" charset="-128"/>
              <a:sym typeface="Helvetica Neue" charset="0"/>
            </a:endParaRPr>
          </a:p>
          <a:p>
            <a:pPr marL="303599" indent="-303599">
              <a:spcBef>
                <a:spcPts val="2250"/>
              </a:spcBef>
              <a:buSzPct val="77000"/>
              <a:buBlip>
                <a:blip r:embed="rId2"/>
              </a:buBlip>
            </a:pPr>
            <a:r>
              <a:rPr lang="en-US" sz="2500" dirty="0">
                <a:solidFill>
                  <a:srgbClr val="84DDFD"/>
                </a:solidFill>
                <a:latin typeface="Helvetica Neue" charset="0"/>
                <a:ea typeface="Helvetica Neue" charset="0"/>
                <a:cs typeface="Helvetica Neue" charset="0"/>
                <a:sym typeface="Helvetica Neue" charset="0"/>
              </a:rPr>
              <a:t>Are our students good collaborators?</a:t>
            </a:r>
            <a:endParaRPr lang="en-US" sz="2500" dirty="0">
              <a:solidFill>
                <a:srgbClr val="84DDFD"/>
              </a:solidFill>
              <a:latin typeface="Helvetica Neue" charset="0"/>
              <a:ea typeface="ヒラギノ角ゴ ProN W3" charset="-128"/>
              <a:cs typeface="ヒラギノ角ゴ ProN W3" charset="-128"/>
              <a:sym typeface="Helvetica Neue"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915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915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915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915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build="p" bldLvl="5" autoUpdateAnimBg="0"/>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ECS 21</a:t>
            </a:r>
            <a:r>
              <a:rPr lang="en-US" baseline="30000" dirty="0" smtClean="0"/>
              <a:t>st</a:t>
            </a:r>
            <a:r>
              <a:rPr lang="en-US" dirty="0" smtClean="0"/>
              <a:t> Century Skills</a:t>
            </a:r>
            <a:endParaRPr lang="en-US" dirty="0"/>
          </a:p>
        </p:txBody>
      </p:sp>
      <p:graphicFrame>
        <p:nvGraphicFramePr>
          <p:cNvPr id="4" name="Content Placeholder 3"/>
          <p:cNvGraphicFramePr>
            <a:graphicFrameLocks noGrp="1"/>
          </p:cNvGraphicFramePr>
          <p:nvPr>
            <p:ph idx="1"/>
          </p:nvPr>
        </p:nvGraphicFramePr>
        <p:xfrm>
          <a:off x="457200" y="1600200"/>
          <a:ext cx="7467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
                                            <p:graphicEl>
                                              <a:dgm id="{F15745FC-2FC9-024F-9CD7-9AD01FEDB586}"/>
                                            </p:graphic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263928"/>
            <a:ext cx="7772400" cy="6091632"/>
          </a:xfrm>
        </p:spPr>
        <p:txBody>
          <a:bodyPr>
            <a:normAutofit/>
          </a:bodyPr>
          <a:lstStyle/>
          <a:p>
            <a:pPr>
              <a:buNone/>
            </a:pPr>
            <a:r>
              <a:rPr lang="en-US" dirty="0" smtClean="0"/>
              <a:t>“Critical </a:t>
            </a:r>
            <a:r>
              <a:rPr lang="en-US" dirty="0" smtClean="0"/>
              <a:t>thinking is the ability to engage in reflective and </a:t>
            </a:r>
            <a:r>
              <a:rPr lang="en-US" dirty="0" smtClean="0"/>
              <a:t>independent thinking</a:t>
            </a:r>
            <a:r>
              <a:rPr lang="en-US" dirty="0" smtClean="0"/>
              <a:t>, and being able to think clearly and </a:t>
            </a:r>
            <a:r>
              <a:rPr lang="en-US" dirty="0" smtClean="0"/>
              <a:t>rationally.  </a:t>
            </a:r>
          </a:p>
          <a:p>
            <a:pPr>
              <a:buNone/>
            </a:pPr>
            <a:r>
              <a:rPr lang="en-US" dirty="0" smtClean="0"/>
              <a:t>Critical </a:t>
            </a:r>
            <a:r>
              <a:rPr lang="en-US" dirty="0" smtClean="0"/>
              <a:t>thinking does not mean being argumentative or being critical </a:t>
            </a:r>
            <a:r>
              <a:rPr lang="en-US" dirty="0" smtClean="0"/>
              <a:t>of  others</a:t>
            </a:r>
            <a:r>
              <a:rPr lang="en-US" dirty="0" smtClean="0"/>
              <a:t>. Although critical thinking skills can be used in exposing </a:t>
            </a:r>
            <a:r>
              <a:rPr lang="en-US" dirty="0" smtClean="0"/>
              <a:t>fallacies and </a:t>
            </a:r>
            <a:r>
              <a:rPr lang="en-US" dirty="0" smtClean="0"/>
              <a:t>bad reasoning, they can also be used to support other viewpoints, </a:t>
            </a:r>
            <a:r>
              <a:rPr lang="en-US" dirty="0" smtClean="0"/>
              <a:t>and to </a:t>
            </a:r>
            <a:r>
              <a:rPr lang="en-US" dirty="0" smtClean="0"/>
              <a:t>cooperate with others in solving problems and acquiring knowledge</a:t>
            </a:r>
            <a:r>
              <a:rPr lang="en-US" dirty="0" smtClean="0"/>
              <a:t>.”</a:t>
            </a:r>
          </a:p>
          <a:p>
            <a:pPr>
              <a:buNone/>
            </a:pPr>
            <a:r>
              <a:rPr lang="en-US" dirty="0" smtClean="0"/>
              <a:t>						-Dr. Joe Lau</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Colorado Academic Standards</a:t>
            </a:r>
            <a:endParaRPr lang="en-US" dirty="0"/>
          </a:p>
        </p:txBody>
      </p:sp>
      <p:sp>
        <p:nvSpPr>
          <p:cNvPr id="3" name="Content Placeholder 2"/>
          <p:cNvSpPr>
            <a:spLocks noGrp="1"/>
          </p:cNvSpPr>
          <p:nvPr>
            <p:ph idx="1"/>
          </p:nvPr>
        </p:nvSpPr>
        <p:spPr/>
        <p:txBody>
          <a:bodyPr/>
          <a:lstStyle/>
          <a:p>
            <a:r>
              <a:rPr lang="en-US" sz="3200" dirty="0" smtClean="0"/>
              <a:t>21</a:t>
            </a:r>
            <a:r>
              <a:rPr lang="en-US" sz="3200" baseline="30000" dirty="0" smtClean="0"/>
              <a:t>st</a:t>
            </a:r>
            <a:r>
              <a:rPr lang="en-US" sz="3200" dirty="0" smtClean="0"/>
              <a:t> Century Skills and Abilities</a:t>
            </a:r>
          </a:p>
          <a:p>
            <a:r>
              <a:rPr lang="en-US" sz="3200" dirty="0" smtClean="0"/>
              <a:t>21st Century Skills and Readiness Competencies</a:t>
            </a:r>
          </a:p>
          <a:p>
            <a:r>
              <a:rPr lang="en-US" sz="3200" dirty="0" smtClean="0"/>
              <a:t>Postsecondary and Workforce Readiness</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67600" cy="2991469"/>
          </a:xfrm>
        </p:spPr>
        <p:txBody>
          <a:bodyPr>
            <a:normAutofit/>
          </a:bodyPr>
          <a:lstStyle/>
          <a:p>
            <a:r>
              <a:rPr lang="en-US" dirty="0" smtClean="0"/>
              <a:t>Take a closer look at where Critical Thinking &amp; Reasoning fits in your content area</a:t>
            </a:r>
            <a:endParaRPr lang="en-US" dirty="0"/>
          </a:p>
        </p:txBody>
      </p:sp>
      <p:sp>
        <p:nvSpPr>
          <p:cNvPr id="3" name="Content Placeholder 2"/>
          <p:cNvSpPr>
            <a:spLocks noGrp="1"/>
          </p:cNvSpPr>
          <p:nvPr>
            <p:ph idx="1"/>
          </p:nvPr>
        </p:nvSpPr>
        <p:spPr>
          <a:xfrm>
            <a:off x="457200" y="3266107"/>
            <a:ext cx="7467600" cy="2860056"/>
          </a:xfrm>
        </p:spPr>
        <p:txBody>
          <a:bodyPr/>
          <a:lstStyle/>
          <a:p>
            <a:r>
              <a:rPr lang="en-US" dirty="0" smtClean="0">
                <a:hlinkClick r:id="rId2"/>
              </a:rPr>
              <a:t>CDE - Colorado Academic Standards</a:t>
            </a:r>
            <a:endParaRPr lang="en-US"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Deepen your understanding</a:t>
            </a:r>
            <a:endParaRPr lang="en-US" dirty="0"/>
          </a:p>
        </p:txBody>
      </p:sp>
      <p:sp>
        <p:nvSpPr>
          <p:cNvPr id="5" name="Subtitle 4"/>
          <p:cNvSpPr>
            <a:spLocks noGrp="1"/>
          </p:cNvSpPr>
          <p:nvPr>
            <p:ph type="subTitle" idx="1"/>
          </p:nvPr>
        </p:nvSpPr>
        <p:spPr/>
        <p:txBody>
          <a:bodyPr/>
          <a:lstStyle/>
          <a:p>
            <a:r>
              <a:rPr lang="en-US" dirty="0" smtClean="0"/>
              <a:t>After a short break, we will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Critical Thinking and Reasoning</a:t>
            </a:r>
            <a:endParaRPr lang="en-US" dirty="0"/>
          </a:p>
        </p:txBody>
      </p:sp>
      <p:sp>
        <p:nvSpPr>
          <p:cNvPr id="3" name="Content Placeholder 2"/>
          <p:cNvSpPr>
            <a:spLocks noGrp="1"/>
          </p:cNvSpPr>
          <p:nvPr>
            <p:ph idx="1"/>
          </p:nvPr>
        </p:nvSpPr>
        <p:spPr>
          <a:xfrm>
            <a:off x="914400" y="2337224"/>
            <a:ext cx="7772400" cy="4018335"/>
          </a:xfrm>
        </p:spPr>
        <p:txBody>
          <a:bodyPr/>
          <a:lstStyle/>
          <a:p>
            <a:r>
              <a:rPr lang="en-US" dirty="0" smtClean="0"/>
              <a:t>Blogs</a:t>
            </a:r>
          </a:p>
          <a:p>
            <a:r>
              <a:rPr lang="en-US" dirty="0" err="1" smtClean="0"/>
              <a:t>Microblogging</a:t>
            </a:r>
            <a:endParaRPr lang="en-US" dirty="0" smtClean="0"/>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Blogs in Plain English.mp4">
            <a:hlinkClick r:id="" action="ppaction://media"/>
          </p:cNvPr>
          <p:cNvPicPr/>
          <p:nvPr>
            <p:ph idx="1"/>
            <a:videoFile r:link="rId1"/>
          </p:nvPr>
        </p:nvPicPr>
        <p:blipFill>
          <a:blip r:embed="rId3"/>
          <a:stretch>
            <a:fillRect/>
          </a:stretch>
        </p:blipFill>
        <p:spPr>
          <a:xfrm>
            <a:off x="-1" y="-1"/>
            <a:ext cx="9144001" cy="6858001"/>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865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673414" y="256841"/>
            <a:ext cx="7811602" cy="868362"/>
          </a:xfrm>
        </p:spPr>
        <p:txBody>
          <a:bodyPr/>
          <a:lstStyle/>
          <a:p>
            <a:r>
              <a:rPr lang="en-US" sz="4800" dirty="0" smtClean="0"/>
              <a:t>Norms</a:t>
            </a:r>
            <a:endParaRPr lang="en-US" dirty="0"/>
          </a:p>
        </p:txBody>
      </p:sp>
      <p:sp>
        <p:nvSpPr>
          <p:cNvPr id="4" name="Content Placeholder 3"/>
          <p:cNvSpPr>
            <a:spLocks noGrp="1"/>
          </p:cNvSpPr>
          <p:nvPr>
            <p:ph idx="1"/>
          </p:nvPr>
        </p:nvSpPr>
        <p:spPr>
          <a:xfrm>
            <a:off x="914400" y="1125203"/>
            <a:ext cx="7313613" cy="5501869"/>
          </a:xfrm>
        </p:spPr>
        <p:txBody>
          <a:bodyPr>
            <a:noAutofit/>
          </a:bodyPr>
          <a:lstStyle/>
          <a:p>
            <a:pPr>
              <a:buFont typeface="Wingdings" pitchFamily="29" charset="2"/>
              <a:buNone/>
            </a:pPr>
            <a:r>
              <a:rPr lang="en-US" sz="2800" b="1" dirty="0" smtClean="0">
                <a:ea typeface="ＭＳ Ｐゴシック" pitchFamily="29" charset="-128"/>
                <a:cs typeface="ＭＳ Ｐゴシック" pitchFamily="29" charset="-128"/>
              </a:rPr>
              <a:t>How will we work together…</a:t>
            </a:r>
          </a:p>
          <a:p>
            <a:pPr indent="0"/>
            <a:r>
              <a:rPr lang="en-US" sz="2400" dirty="0" smtClean="0">
                <a:ea typeface="ＭＳ Ｐゴシック" pitchFamily="29" charset="-128"/>
                <a:cs typeface="ＭＳ Ｐゴシック" pitchFamily="29" charset="-128"/>
              </a:rPr>
              <a:t>Honor everyone’s time</a:t>
            </a:r>
          </a:p>
          <a:p>
            <a:pPr indent="0"/>
            <a:r>
              <a:rPr lang="en-US" sz="2400" dirty="0" smtClean="0">
                <a:ea typeface="ＭＳ Ｐゴシック" pitchFamily="29" charset="-128"/>
                <a:cs typeface="ＭＳ Ｐゴシック" pitchFamily="29" charset="-128"/>
              </a:rPr>
              <a:t>Listen to learn and apply to your context</a:t>
            </a:r>
          </a:p>
          <a:p>
            <a:pPr indent="0"/>
            <a:r>
              <a:rPr lang="en-US" sz="2400" dirty="0" smtClean="0">
                <a:ea typeface="ＭＳ Ｐゴシック" pitchFamily="29" charset="-128"/>
                <a:cs typeface="ＭＳ Ｐゴシック" pitchFamily="29" charset="-128"/>
              </a:rPr>
              <a:t>Balance participation and share airspace</a:t>
            </a:r>
          </a:p>
          <a:p>
            <a:pPr indent="0"/>
            <a:r>
              <a:rPr lang="en-US" sz="2400" dirty="0" smtClean="0">
                <a:ea typeface="ＭＳ Ｐゴシック" pitchFamily="29" charset="-128"/>
                <a:cs typeface="ＭＳ Ｐゴシック" pitchFamily="29" charset="-128"/>
              </a:rPr>
              <a:t>Practice tools, strategies and protocols</a:t>
            </a:r>
          </a:p>
          <a:p>
            <a:pPr indent="0"/>
            <a:r>
              <a:rPr lang="en-US" sz="2400" dirty="0" smtClean="0">
                <a:ea typeface="ＭＳ Ｐゴシック" pitchFamily="29" charset="-128"/>
                <a:cs typeface="ＭＳ Ｐゴシック" pitchFamily="29" charset="-128"/>
              </a:rPr>
              <a:t>Paraphrase, probe, pause</a:t>
            </a:r>
          </a:p>
          <a:p>
            <a:pPr indent="0"/>
            <a:r>
              <a:rPr lang="en-US" sz="2400" dirty="0" smtClean="0">
                <a:ea typeface="ＭＳ Ｐゴシック" pitchFamily="29" charset="-128"/>
                <a:cs typeface="ＭＳ Ｐゴシック" pitchFamily="29" charset="-128"/>
              </a:rPr>
              <a:t>Suspend judgment</a:t>
            </a:r>
          </a:p>
          <a:p>
            <a:pPr indent="0"/>
            <a:r>
              <a:rPr lang="en-US" sz="2400" dirty="0" smtClean="0">
                <a:ea typeface="ＭＳ Ｐゴシック" pitchFamily="29" charset="-128"/>
                <a:cs typeface="ＭＳ Ｐゴシック" pitchFamily="29" charset="-128"/>
              </a:rPr>
              <a:t>Respect confidentiality</a:t>
            </a:r>
          </a:p>
          <a:p>
            <a:pPr indent="0"/>
            <a:r>
              <a:rPr lang="en-US" sz="2400" dirty="0" smtClean="0">
                <a:ea typeface="ＭＳ Ｐゴシック" pitchFamily="29" charset="-128"/>
                <a:cs typeface="ＭＳ Ｐゴシック" pitchFamily="29" charset="-128"/>
              </a:rPr>
              <a:t>Commit to practice and follow-through</a:t>
            </a:r>
          </a:p>
          <a:p>
            <a:pPr indent="0"/>
            <a:r>
              <a:rPr lang="en-US" sz="2400" dirty="0" smtClean="0">
                <a:ea typeface="ＭＳ Ｐゴシック" pitchFamily="29" charset="-128"/>
                <a:cs typeface="ＭＳ Ｐゴシック" pitchFamily="29" charset="-128"/>
              </a:rPr>
              <a:t>Self advocate</a:t>
            </a:r>
          </a:p>
          <a:p>
            <a:pPr indent="0"/>
            <a:r>
              <a:rPr lang="en-US" sz="2400" dirty="0" smtClean="0">
                <a:ea typeface="ＭＳ Ｐゴシック" pitchFamily="29" charset="-128"/>
                <a:cs typeface="ＭＳ Ｐゴシック" pitchFamily="29" charset="-128"/>
              </a:rPr>
              <a:t>Avoid technological distractions</a:t>
            </a:r>
            <a:endParaRPr lang="en-US" sz="2400" dirty="0">
              <a:ea typeface="ＭＳ Ｐゴシック" pitchFamily="29" charset="-128"/>
              <a:cs typeface="ＭＳ Ｐゴシック" pitchFamily="29"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 calcmode="lin" valueType="num">
                                      <p:cBhvr additive="base">
                                        <p:cTn id="4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accel="50000" decel="50000" fill="hold" grpId="0" nodeType="click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additive="base">
                                        <p:cTn id="5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accel="50000" decel="50000" fill="hold" grpId="0" nodeType="clickEffect">
                                  <p:stCondLst>
                                    <p:cond delay="0"/>
                                  </p:stCondLst>
                                  <p:childTnLst>
                                    <p:set>
                                      <p:cBhvr>
                                        <p:cTn id="60" dur="1" fill="hold">
                                          <p:stCondLst>
                                            <p:cond delay="0"/>
                                          </p:stCondLst>
                                        </p:cTn>
                                        <p:tgtEl>
                                          <p:spTgt spid="4">
                                            <p:txEl>
                                              <p:pRg st="10" end="10"/>
                                            </p:txEl>
                                          </p:spTgt>
                                        </p:tgtEl>
                                        <p:attrNameLst>
                                          <p:attrName>style.visibility</p:attrName>
                                        </p:attrNameLst>
                                      </p:cBhvr>
                                      <p:to>
                                        <p:strVal val="visible"/>
                                      </p:to>
                                    </p:set>
                                    <p:anim calcmode="lin" valueType="num">
                                      <p:cBhvr additive="base">
                                        <p:cTn id="61"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500386"/>
          </a:xfrm>
        </p:spPr>
        <p:txBody>
          <a:bodyPr/>
          <a:lstStyle/>
          <a:p>
            <a:r>
              <a:rPr lang="en-US" dirty="0" smtClean="0"/>
              <a:t>Why use a blog as a professional?</a:t>
            </a:r>
            <a:endParaRPr lang="en-US" dirty="0"/>
          </a:p>
        </p:txBody>
      </p:sp>
      <p:sp>
        <p:nvSpPr>
          <p:cNvPr id="3" name="Content Placeholder 2"/>
          <p:cNvSpPr>
            <a:spLocks noGrp="1"/>
          </p:cNvSpPr>
          <p:nvPr>
            <p:ph idx="1"/>
          </p:nvPr>
        </p:nvSpPr>
        <p:spPr>
          <a:xfrm>
            <a:off x="643277" y="2012450"/>
            <a:ext cx="8280112" cy="4343109"/>
          </a:xfrm>
        </p:spPr>
        <p:txBody>
          <a:bodyPr/>
          <a:lstStyle/>
          <a:p>
            <a:r>
              <a:rPr lang="en-US" dirty="0" smtClean="0"/>
              <a:t>Karl </a:t>
            </a:r>
            <a:r>
              <a:rPr lang="en-US" dirty="0" err="1" smtClean="0"/>
              <a:t>Fisch</a:t>
            </a:r>
            <a:r>
              <a:rPr lang="en-US" dirty="0" smtClean="0"/>
              <a:t>: </a:t>
            </a:r>
            <a:r>
              <a:rPr lang="en-US" dirty="0" smtClean="0">
                <a:hlinkClick r:id="rId2"/>
              </a:rPr>
              <a:t>http://thefischbowl.blogspot.com/</a:t>
            </a:r>
            <a:endParaRPr lang="en-US" dirty="0" smtClean="0"/>
          </a:p>
          <a:p>
            <a:r>
              <a:rPr lang="en-US" dirty="0" err="1" smtClean="0"/>
              <a:t>Mashable</a:t>
            </a:r>
            <a:r>
              <a:rPr lang="en-US" dirty="0" smtClean="0"/>
              <a:t>: </a:t>
            </a:r>
            <a:r>
              <a:rPr lang="en-US" dirty="0" smtClean="0">
                <a:hlinkClick r:id="rId3"/>
              </a:rPr>
              <a:t>http://</a:t>
            </a:r>
            <a:r>
              <a:rPr lang="en-US" dirty="0" err="1" smtClean="0">
                <a:hlinkClick r:id="rId3"/>
              </a:rPr>
              <a:t>mashable.com</a:t>
            </a:r>
            <a:r>
              <a:rPr lang="en-US" dirty="0" smtClean="0">
                <a:hlinkClick r:id="rId3"/>
              </a:rPr>
              <a:t>/</a:t>
            </a:r>
            <a:endParaRPr lang="en-US" dirty="0" smtClean="0"/>
          </a:p>
          <a:p>
            <a:r>
              <a:rPr lang="en-US" dirty="0" smtClean="0"/>
              <a:t>Huffington Post: </a:t>
            </a:r>
            <a:r>
              <a:rPr lang="en-US" dirty="0" smtClean="0">
                <a:hlinkClick r:id="rId4"/>
              </a:rPr>
              <a:t>http:/www.huffingtonpost.com/</a:t>
            </a:r>
            <a:endParaRPr lang="en-US" dirty="0" smtClean="0"/>
          </a:p>
          <a:p>
            <a:r>
              <a:rPr lang="en-US" dirty="0" smtClean="0"/>
              <a:t>The Beastie Boys: </a:t>
            </a:r>
            <a:r>
              <a:rPr lang="en-US" dirty="0" smtClean="0">
                <a:hlinkClick r:id="rId5"/>
              </a:rPr>
              <a:t>http://</a:t>
            </a:r>
            <a:r>
              <a:rPr lang="en-US" dirty="0" err="1" smtClean="0">
                <a:hlinkClick r:id="rId5"/>
              </a:rPr>
              <a:t>beastieboys.com</a:t>
            </a:r>
            <a:r>
              <a:rPr lang="en-US" dirty="0" smtClean="0">
                <a:hlinkClick r:id="rId5"/>
              </a:rPr>
              <a:t>/</a:t>
            </a:r>
            <a:endParaRPr lang="en-US" dirty="0" smtClean="0"/>
          </a:p>
          <a:p>
            <a:r>
              <a:rPr lang="en-US" dirty="0" smtClean="0"/>
              <a:t>Seth </a:t>
            </a:r>
            <a:r>
              <a:rPr lang="en-US" dirty="0" err="1" smtClean="0"/>
              <a:t>Goden</a:t>
            </a:r>
            <a:r>
              <a:rPr lang="en-US" dirty="0" smtClean="0"/>
              <a:t>: </a:t>
            </a:r>
            <a:r>
              <a:rPr lang="en-US" dirty="0" smtClean="0">
                <a:hlinkClick r:id="rId6"/>
              </a:rPr>
              <a:t>http://</a:t>
            </a:r>
            <a:r>
              <a:rPr lang="en-US" dirty="0" err="1" smtClean="0">
                <a:hlinkClick r:id="rId6"/>
              </a:rPr>
              <a:t>www.sethgodin.com</a:t>
            </a:r>
            <a:endParaRPr lang="en-US" dirty="0" smtClean="0"/>
          </a:p>
          <a:p>
            <a:r>
              <a:rPr lang="en-US" dirty="0" smtClean="0"/>
              <a:t>Mario </a:t>
            </a:r>
            <a:r>
              <a:rPr lang="en-US" dirty="0" err="1" smtClean="0"/>
              <a:t>Lavandeira</a:t>
            </a:r>
            <a:r>
              <a:rPr lang="en-US" dirty="0" smtClean="0"/>
              <a:t>: </a:t>
            </a:r>
            <a:r>
              <a:rPr lang="en-US" dirty="0" smtClean="0">
                <a:hlinkClick r:id="rId7"/>
              </a:rPr>
              <a:t>http://perezhilton.com/</a:t>
            </a:r>
            <a:endParaRPr lang="en-US" dirty="0" smtClean="0"/>
          </a:p>
          <a:p>
            <a:r>
              <a:rPr lang="en-US" dirty="0" err="1" smtClean="0"/>
              <a:t>Laureen</a:t>
            </a:r>
            <a:r>
              <a:rPr lang="en-US" dirty="0" smtClean="0"/>
              <a:t> </a:t>
            </a:r>
            <a:r>
              <a:rPr lang="en-US" dirty="0" err="1" smtClean="0"/>
              <a:t>Blickenstaff</a:t>
            </a:r>
            <a:r>
              <a:rPr lang="en-US" dirty="0" smtClean="0"/>
              <a:t>: </a:t>
            </a:r>
            <a:r>
              <a:rPr lang="en-US" sz="1800" dirty="0" smtClean="0">
                <a:hlinkClick r:id="rId8"/>
              </a:rPr>
              <a:t>http://www.mrsblick2009.blogspot.com/</a:t>
            </a:r>
            <a:endParaRPr lang="en-US" sz="1800"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Seth Godin _amp; Tom Peters on blogging..mp4">
            <a:hlinkClick r:id="" action="ppaction://media"/>
          </p:cNvPr>
          <p:cNvPicPr/>
          <p:nvPr>
            <a:videoFile r:link="rId1"/>
          </p:nvPr>
        </p:nvPicPr>
        <p:blipFill>
          <a:blip r:embed="rId4"/>
          <a:stretch>
            <a:fillRect/>
          </a:stretch>
        </p:blipFill>
        <p:spPr>
          <a:xfrm>
            <a:off x="23685" y="593839"/>
            <a:ext cx="9087327" cy="510947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738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549872"/>
          </a:xfrm>
        </p:spPr>
        <p:txBody>
          <a:bodyPr/>
          <a:lstStyle/>
          <a:p>
            <a:r>
              <a:rPr lang="en-US" dirty="0" smtClean="0"/>
              <a:t>Why use a blog in the classroom?</a:t>
            </a:r>
            <a:endParaRPr lang="en-US" dirty="0"/>
          </a:p>
        </p:txBody>
      </p:sp>
      <p:sp>
        <p:nvSpPr>
          <p:cNvPr id="3" name="Content Placeholder 2"/>
          <p:cNvSpPr>
            <a:spLocks noGrp="1"/>
          </p:cNvSpPr>
          <p:nvPr>
            <p:ph idx="1"/>
          </p:nvPr>
        </p:nvSpPr>
        <p:spPr>
          <a:xfrm>
            <a:off x="395862" y="2061936"/>
            <a:ext cx="8748138" cy="4293624"/>
          </a:xfrm>
        </p:spPr>
        <p:txBody>
          <a:bodyPr/>
          <a:lstStyle/>
          <a:p>
            <a:r>
              <a:rPr lang="en-US" dirty="0" smtClean="0"/>
              <a:t>Becky Pitman: </a:t>
            </a:r>
            <a:r>
              <a:rPr lang="en-US" dirty="0" smtClean="0">
                <a:hlinkClick r:id="rId2"/>
              </a:rPr>
              <a:t>http://gcms8tech.edublogs.org/</a:t>
            </a:r>
            <a:endParaRPr lang="en-US" dirty="0" smtClean="0"/>
          </a:p>
          <a:p>
            <a:r>
              <a:rPr lang="en-US" dirty="0" smtClean="0"/>
              <a:t>Abbey </a:t>
            </a:r>
            <a:r>
              <a:rPr lang="en-US" dirty="0" err="1" smtClean="0"/>
              <a:t>Sonnenberg</a:t>
            </a:r>
            <a:r>
              <a:rPr lang="en-US" dirty="0" smtClean="0"/>
              <a:t>: </a:t>
            </a:r>
            <a:r>
              <a:rPr lang="en-US" sz="2400" dirty="0" smtClean="0">
                <a:hlinkClick r:id="rId3"/>
              </a:rPr>
              <a:t>http://mssonnenberg.blogspot.com/</a:t>
            </a:r>
            <a:endParaRPr lang="en-US" sz="2400" dirty="0" smtClean="0"/>
          </a:p>
          <a:p>
            <a:r>
              <a:rPr lang="en-US" dirty="0" smtClean="0"/>
              <a:t>Annette </a:t>
            </a:r>
            <a:r>
              <a:rPr lang="en-US" dirty="0" err="1" smtClean="0"/>
              <a:t>Fritsche</a:t>
            </a:r>
            <a:r>
              <a:rPr lang="en-US" dirty="0" smtClean="0"/>
              <a:t>: </a:t>
            </a:r>
            <a:r>
              <a:rPr lang="en-US" dirty="0" smtClean="0">
                <a:hlinkClick r:id="rId4"/>
              </a:rPr>
              <a:t>http://</a:t>
            </a:r>
            <a:r>
              <a:rPr lang="en-US" dirty="0" err="1" smtClean="0">
                <a:hlinkClick r:id="rId4"/>
              </a:rPr>
              <a:t>gcmsband.edublogs.org</a:t>
            </a:r>
            <a:r>
              <a:rPr lang="en-US" dirty="0" smtClean="0">
                <a:hlinkClick r:id="rId4"/>
              </a:rPr>
              <a:t>/</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Blogging with students_ How and Why.mp4">
            <a:hlinkClick r:id="" action="ppaction://media"/>
          </p:cNvPr>
          <p:cNvPicPr/>
          <p:nvPr>
            <a:videoFile r:link="rId1"/>
          </p:nvPr>
        </p:nvPicPr>
        <p:blipFill>
          <a:blip r:embed="rId3"/>
          <a:stretch>
            <a:fillRect/>
          </a:stretch>
        </p:blipFill>
        <p:spPr>
          <a:xfrm>
            <a:off x="0" y="381000"/>
            <a:ext cx="9144000" cy="6096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1959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3"/>
            <a:ext cx="7772400" cy="1731323"/>
          </a:xfrm>
        </p:spPr>
        <p:txBody>
          <a:bodyPr/>
          <a:lstStyle/>
          <a:p>
            <a:r>
              <a:rPr lang="en-US" dirty="0" smtClean="0"/>
              <a:t>One more because it is </a:t>
            </a:r>
            <a:br>
              <a:rPr lang="en-US" dirty="0" smtClean="0"/>
            </a:br>
            <a:r>
              <a:rPr lang="en-US" dirty="0" smtClean="0"/>
              <a:t>SO     DAMN      CUTE!</a:t>
            </a:r>
            <a:endParaRPr lang="en-US" dirty="0"/>
          </a:p>
        </p:txBody>
      </p:sp>
      <p:sp>
        <p:nvSpPr>
          <p:cNvPr id="3" name="Content Placeholder 2"/>
          <p:cNvSpPr>
            <a:spLocks noGrp="1"/>
          </p:cNvSpPr>
          <p:nvPr>
            <p:ph idx="1"/>
          </p:nvPr>
        </p:nvSpPr>
        <p:spPr>
          <a:xfrm>
            <a:off x="577299" y="2523810"/>
            <a:ext cx="8566701" cy="3831750"/>
          </a:xfrm>
        </p:spPr>
        <p:txBody>
          <a:bodyPr/>
          <a:lstStyle/>
          <a:p>
            <a:r>
              <a:rPr lang="en-US" dirty="0" smtClean="0"/>
              <a:t>Kimberly </a:t>
            </a:r>
            <a:r>
              <a:rPr lang="en-US" dirty="0" err="1" smtClean="0"/>
              <a:t>Biniecki</a:t>
            </a:r>
            <a:r>
              <a:rPr lang="en-US" dirty="0" smtClean="0"/>
              <a:t>: </a:t>
            </a:r>
            <a:r>
              <a:rPr lang="en-US" dirty="0" smtClean="0">
                <a:hlinkClick r:id="rId2"/>
              </a:rPr>
              <a:t>http://</a:t>
            </a:r>
            <a:r>
              <a:rPr lang="en-US" dirty="0" err="1" smtClean="0">
                <a:hlinkClick r:id="rId2"/>
              </a:rPr>
              <a:t>baizley.blogspot.com</a:t>
            </a:r>
            <a:r>
              <a:rPr lang="en-US" dirty="0" smtClean="0">
                <a:hlinkClick r:id="rId2"/>
              </a:rPr>
              <a:t>/</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blog</a:t>
            </a:r>
            <a:endParaRPr lang="en-US" dirty="0"/>
          </a:p>
        </p:txBody>
      </p:sp>
      <p:pic>
        <p:nvPicPr>
          <p:cNvPr id="4" name="Content Placeholder 3" descr="IMG_0867.jpg"/>
          <p:cNvPicPr>
            <a:picLocks noGrp="1" noChangeAspect="1"/>
          </p:cNvPicPr>
          <p:nvPr>
            <p:ph idx="1"/>
          </p:nvPr>
        </p:nvPicPr>
        <p:blipFill>
          <a:blip r:embed="rId2"/>
          <a:srcRect l="-13750" r="-13750"/>
          <a:stretch>
            <a:fillRect/>
          </a:stretch>
        </p:blip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Ticket</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a:xfrm>
            <a:off x="457200" y="274638"/>
            <a:ext cx="2866715" cy="4616272"/>
          </a:xfrm>
          <a:ln/>
        </p:spPr>
        <p:txBody>
          <a:bodyPr vert="wordArtVert">
            <a:normAutofit/>
          </a:bodyPr>
          <a:lstStyle/>
          <a:p>
            <a:pPr marL="286856"/>
            <a:r>
              <a:rPr lang="en-US" sz="6000" cap="all" dirty="0">
                <a:effectLst>
                  <a:glow rad="228600">
                    <a:schemeClr val="accent5">
                      <a:alpha val="75000"/>
                    </a:schemeClr>
                  </a:glow>
                  <a:outerShdw blurRad="50800" dist="38100" dir="16200000" algn="t">
                    <a:srgbClr val="000000">
                      <a:alpha val="43000"/>
                    </a:srgbClr>
                  </a:outerShdw>
                </a:effectLst>
              </a:rPr>
              <a:t>Project</a:t>
            </a:r>
            <a:r>
              <a:rPr lang="en-US" sz="6000" cap="all" dirty="0" smtClean="0">
                <a:effectLst>
                  <a:glow rad="228600">
                    <a:schemeClr val="accent5">
                      <a:alpha val="75000"/>
                    </a:schemeClr>
                  </a:glow>
                  <a:outerShdw blurRad="50800" dist="38100" dir="16200000" algn="t">
                    <a:srgbClr val="000000">
                      <a:alpha val="43000"/>
                    </a:srgbClr>
                  </a:outerShdw>
                </a:effectLst>
              </a:rPr>
              <a:t> Goals</a:t>
            </a:r>
            <a:endParaRPr lang="en-US" sz="6000" cap="all" dirty="0">
              <a:effectLst>
                <a:glow rad="228600">
                  <a:schemeClr val="accent5">
                    <a:alpha val="75000"/>
                  </a:schemeClr>
                </a:glow>
                <a:outerShdw blurRad="50800" dist="38100" dir="16200000" algn="t">
                  <a:srgbClr val="000000">
                    <a:alpha val="43000"/>
                  </a:srgbClr>
                </a:outerShdw>
              </a:effectLst>
            </a:endParaRPr>
          </a:p>
        </p:txBody>
      </p:sp>
      <p:pic>
        <p:nvPicPr>
          <p:cNvPr id="4" name="Picture 3" descr="goals1.png"/>
          <p:cNvPicPr>
            <a:picLocks noChangeAspect="1"/>
          </p:cNvPicPr>
          <p:nvPr/>
        </p:nvPicPr>
        <p:blipFill>
          <a:blip r:embed="rId3"/>
          <a:stretch>
            <a:fillRect/>
          </a:stretch>
        </p:blipFill>
        <p:spPr>
          <a:xfrm>
            <a:off x="3323915" y="0"/>
            <a:ext cx="5820085" cy="6858000"/>
          </a:xfrm>
          <a:prstGeom prst="rect">
            <a:avLst/>
          </a:prstGeom>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a:xfrm>
            <a:off x="732235" y="-107156"/>
            <a:ext cx="7679531" cy="1714500"/>
          </a:xfrm>
          <a:ln/>
        </p:spPr>
        <p:txBody>
          <a:bodyPr/>
          <a:lstStyle/>
          <a:p>
            <a:pPr marL="286856"/>
            <a:r>
              <a:rPr lang="en-US" sz="4800" dirty="0" smtClean="0"/>
              <a:t>Learning Target</a:t>
            </a:r>
            <a:endParaRPr lang="en-US" sz="4800" dirty="0"/>
          </a:p>
        </p:txBody>
      </p:sp>
      <p:sp>
        <p:nvSpPr>
          <p:cNvPr id="27650" name="Rectangle 2"/>
          <p:cNvSpPr>
            <a:spLocks noGrp="1" noChangeArrowheads="1"/>
          </p:cNvSpPr>
          <p:nvPr>
            <p:ph idx="1"/>
          </p:nvPr>
        </p:nvSpPr>
        <p:spPr>
          <a:xfrm>
            <a:off x="803672" y="1338566"/>
            <a:ext cx="7679531" cy="1973524"/>
          </a:xfrm>
          <a:ln/>
        </p:spPr>
        <p:txBody>
          <a:bodyPr/>
          <a:lstStyle/>
          <a:p>
            <a:pPr>
              <a:buFontTx/>
              <a:buBlip>
                <a:blip r:embed="rId2"/>
              </a:buBlip>
            </a:pPr>
            <a:r>
              <a:rPr lang="en-US" sz="2200" b="1" dirty="0" smtClean="0"/>
              <a:t>Teachers will understand the importance of Critical Thinking &amp; Reasoning as a 21</a:t>
            </a:r>
            <a:r>
              <a:rPr lang="en-US" sz="2200" b="1" baseline="30000" dirty="0" smtClean="0"/>
              <a:t>st</a:t>
            </a:r>
            <a:r>
              <a:rPr lang="en-US" sz="2200" b="1" dirty="0" smtClean="0"/>
              <a:t> Century skill, where it exists in the framework and standards, and tools which can help us and our students.</a:t>
            </a:r>
          </a:p>
        </p:txBody>
      </p:sp>
      <p:sp>
        <p:nvSpPr>
          <p:cNvPr id="4" name="TextBox 3"/>
          <p:cNvSpPr txBox="1"/>
          <p:nvPr/>
        </p:nvSpPr>
        <p:spPr>
          <a:xfrm>
            <a:off x="732235" y="2988924"/>
            <a:ext cx="7283247" cy="646331"/>
          </a:xfrm>
          <a:prstGeom prst="rect">
            <a:avLst/>
          </a:prstGeom>
          <a:noFill/>
        </p:spPr>
        <p:txBody>
          <a:bodyPr wrap="square" rtlCol="0">
            <a:spAutoFit/>
          </a:bodyPr>
          <a:lstStyle/>
          <a:p>
            <a:r>
              <a:rPr lang="en-US" sz="3600" dirty="0" smtClean="0">
                <a:solidFill>
                  <a:schemeClr val="accent2"/>
                </a:solidFill>
              </a:rPr>
              <a:t>Criteria for Success</a:t>
            </a:r>
            <a:endParaRPr lang="en-US" sz="3600" dirty="0">
              <a:solidFill>
                <a:schemeClr val="accent2"/>
              </a:solidFill>
            </a:endParaRPr>
          </a:p>
        </p:txBody>
      </p:sp>
      <p:sp>
        <p:nvSpPr>
          <p:cNvPr id="6" name="Rectangle 2"/>
          <p:cNvSpPr txBox="1">
            <a:spLocks noChangeArrowheads="1"/>
          </p:cNvSpPr>
          <p:nvPr/>
        </p:nvSpPr>
        <p:spPr>
          <a:xfrm>
            <a:off x="956072" y="3958421"/>
            <a:ext cx="7679531" cy="2316625"/>
          </a:xfrm>
          <a:prstGeom prst="rect">
            <a:avLst/>
          </a:prstGeom>
          <a:ln/>
        </p:spPr>
        <p:txBody>
          <a:bodyPr vert="horz">
            <a:normAutofit/>
          </a:bodyPr>
          <a:lstStyle/>
          <a:p>
            <a:pPr marL="420624" marR="0" lvl="0" indent="-384048" algn="l" defTabSz="914400" rtl="0" eaLnBrk="1" fontAlgn="auto" latinLnBrk="0" hangingPunct="1">
              <a:lnSpc>
                <a:spcPct val="100000"/>
              </a:lnSpc>
              <a:spcBef>
                <a:spcPct val="20000"/>
              </a:spcBef>
              <a:spcAft>
                <a:spcPts val="0"/>
              </a:spcAft>
              <a:buClr>
                <a:schemeClr val="accent1"/>
              </a:buClr>
              <a:buSzPct val="80000"/>
              <a:buFontTx/>
              <a:buBlip>
                <a:blip r:embed="rId2"/>
              </a:buBlip>
              <a:tabLst/>
              <a:defRPr/>
            </a:pPr>
            <a:r>
              <a:rPr kumimoji="0" lang="en-US" sz="2200" b="1" i="0" u="none" strike="noStrike" kern="1200" cap="none" spc="0" normalizeH="0" baseline="0" noProof="0" dirty="0" smtClean="0">
                <a:ln>
                  <a:noFill/>
                </a:ln>
                <a:solidFill>
                  <a:schemeClr val="tx1"/>
                </a:solidFill>
                <a:effectLst/>
                <a:uLnTx/>
                <a:uFillTx/>
                <a:latin typeface="+mn-lt"/>
                <a:ea typeface="+mn-ea"/>
                <a:cs typeface="+mn-cs"/>
              </a:rPr>
              <a:t>Teachers will </a:t>
            </a:r>
            <a:r>
              <a:rPr lang="en-US" sz="2200" b="1" dirty="0" smtClean="0"/>
              <a:t>be able to:</a:t>
            </a:r>
          </a:p>
          <a:p>
            <a:pPr marL="877824" lvl="1" indent="-384048" defTabSz="914400">
              <a:spcBef>
                <a:spcPct val="20000"/>
              </a:spcBef>
              <a:buClr>
                <a:schemeClr val="accent1"/>
              </a:buClr>
              <a:buSzPct val="80000"/>
              <a:buFontTx/>
              <a:buBlip>
                <a:blip r:embed="rId2"/>
              </a:buBlip>
              <a:defRPr/>
            </a:pPr>
            <a:r>
              <a:rPr lang="en-US" dirty="0" smtClean="0"/>
              <a:t>identify where and how Critical Thinking &amp; Reasoning fits into their specific content area standards and curriculum. </a:t>
            </a:r>
          </a:p>
          <a:p>
            <a:pPr marL="877824" lvl="1" indent="-384048" defTabSz="914400">
              <a:spcBef>
                <a:spcPct val="20000"/>
              </a:spcBef>
              <a:buClr>
                <a:schemeClr val="accent1"/>
              </a:buClr>
              <a:buSzPct val="80000"/>
              <a:buFontTx/>
              <a:buBlip>
                <a:blip r:embed="rId2"/>
              </a:buBlip>
              <a:defRPr/>
            </a:pPr>
            <a:r>
              <a:rPr lang="en-US" dirty="0" smtClean="0"/>
              <a:t>effectively use blogs as a tool for Critical Thinking &amp; Reasoning.</a:t>
            </a:r>
          </a:p>
          <a:p>
            <a:pPr marL="877824" lvl="1" indent="-384048" defTabSz="914400">
              <a:spcBef>
                <a:spcPct val="20000"/>
              </a:spcBef>
              <a:buClr>
                <a:schemeClr val="accent1"/>
              </a:buClr>
              <a:buSzPct val="80000"/>
              <a:buFontTx/>
              <a:buBlip>
                <a:blip r:embed="rId2"/>
              </a:buBlip>
              <a:defRPr/>
            </a:pPr>
            <a:r>
              <a:rPr lang="en-US" dirty="0" smtClean="0"/>
              <a:t>create a new blog or modify an existing blog and post an entry.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76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build="p" bldLvl="5" autoUpdateAnimBg="0"/>
      <p:bldP spid="6" grpId="0" build="p" bldLvl="5" autoUpdateAnimBg="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1297117" y="2121066"/>
            <a:ext cx="7628591" cy="3250709"/>
          </a:xfrm>
        </p:spPr>
        <p:txBody>
          <a:bodyPr>
            <a:noAutofit/>
          </a:bodyPr>
          <a:lstStyle/>
          <a:p>
            <a:r>
              <a:rPr lang="en-US" sz="3600" dirty="0" smtClean="0"/>
              <a:t>What do you hope to learn </a:t>
            </a:r>
            <a:r>
              <a:rPr lang="en-US" sz="3600" u="sng" dirty="0" smtClean="0"/>
              <a:t>today</a:t>
            </a:r>
            <a:r>
              <a:rPr lang="en-US" sz="3600" dirty="0" smtClean="0"/>
              <a:t>?</a:t>
            </a:r>
            <a:br>
              <a:rPr lang="en-US" sz="3600" dirty="0" smtClean="0"/>
            </a:br>
            <a:r>
              <a:rPr lang="en-US" sz="3600" dirty="0" smtClean="0"/>
              <a:t/>
            </a:r>
            <a:br>
              <a:rPr lang="en-US" sz="3600" dirty="0" smtClean="0"/>
            </a:br>
            <a:r>
              <a:rPr lang="en-US" sz="3600" dirty="0" smtClean="0"/>
              <a:t>What are </a:t>
            </a:r>
            <a:r>
              <a:rPr lang="en-US" sz="3600" u="sng" dirty="0" smtClean="0"/>
              <a:t>you</a:t>
            </a:r>
            <a:r>
              <a:rPr lang="en-US" sz="3600" dirty="0" smtClean="0"/>
              <a:t> going to do to make sure you get there?</a:t>
            </a:r>
            <a:endParaRPr lang="en-US" sz="3600" dirty="0"/>
          </a:p>
        </p:txBody>
      </p:sp>
      <p:sp>
        <p:nvSpPr>
          <p:cNvPr id="5" name="Subtitle 4"/>
          <p:cNvSpPr>
            <a:spLocks noGrp="1"/>
          </p:cNvSpPr>
          <p:nvPr>
            <p:ph type="body" sz="half" idx="2"/>
          </p:nvPr>
        </p:nvSpPr>
        <p:spPr>
          <a:xfrm>
            <a:off x="608458" y="335282"/>
            <a:ext cx="4207863" cy="1340627"/>
          </a:xfrm>
        </p:spPr>
        <p:txBody>
          <a:bodyPr>
            <a:normAutofit/>
          </a:bodyPr>
          <a:lstStyle/>
          <a:p>
            <a:r>
              <a:rPr lang="en-US" sz="1800" dirty="0" smtClean="0"/>
              <a:t>Entrance Ticket: on the note card provided, write your name and answer to these questions.</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xfrm>
            <a:off x="457199" y="494865"/>
            <a:ext cx="7972425" cy="1143000"/>
          </a:xfrm>
          <a:ln/>
        </p:spPr>
        <p:txBody>
          <a:bodyPr>
            <a:normAutofit fontScale="90000"/>
          </a:bodyPr>
          <a:lstStyle/>
          <a:p>
            <a:pPr marL="286856"/>
            <a:r>
              <a:rPr lang="en-US" dirty="0" smtClean="0"/>
              <a:t>Agenda </a:t>
            </a:r>
            <a:br>
              <a:rPr lang="en-US" dirty="0" smtClean="0"/>
            </a:br>
            <a:r>
              <a:rPr lang="en-US" sz="2000" dirty="0" smtClean="0"/>
              <a:t>– </a:t>
            </a:r>
            <a:r>
              <a:rPr lang="en-US" sz="2222" dirty="0" smtClean="0"/>
              <a:t>the activities that will guide us to the learning target</a:t>
            </a:r>
            <a:endParaRPr lang="en-US" sz="2222" dirty="0"/>
          </a:p>
        </p:txBody>
      </p:sp>
      <p:sp>
        <p:nvSpPr>
          <p:cNvPr id="21506" name="Rectangle 2"/>
          <p:cNvSpPr>
            <a:spLocks noGrp="1" noChangeArrowheads="1"/>
          </p:cNvSpPr>
          <p:nvPr>
            <p:ph idx="1"/>
          </p:nvPr>
        </p:nvSpPr>
        <p:spPr>
          <a:xfrm>
            <a:off x="750093" y="2404774"/>
            <a:ext cx="7679531" cy="3951535"/>
          </a:xfrm>
          <a:ln/>
        </p:spPr>
        <p:txBody>
          <a:bodyPr>
            <a:normAutofit/>
          </a:bodyPr>
          <a:lstStyle/>
          <a:p>
            <a:pPr>
              <a:buFontTx/>
              <a:buBlip>
                <a:blip r:embed="rId3"/>
              </a:buBlip>
            </a:pPr>
            <a:r>
              <a:rPr lang="en-US" dirty="0" smtClean="0"/>
              <a:t>Welcome</a:t>
            </a:r>
          </a:p>
          <a:p>
            <a:pPr>
              <a:buFontTx/>
              <a:buBlip>
                <a:blip r:embed="rId3"/>
              </a:buBlip>
            </a:pPr>
            <a:r>
              <a:rPr lang="en-US" dirty="0" smtClean="0"/>
              <a:t>21st </a:t>
            </a:r>
            <a:r>
              <a:rPr lang="en-US" dirty="0"/>
              <a:t>Century </a:t>
            </a:r>
            <a:r>
              <a:rPr lang="en-US" dirty="0" smtClean="0"/>
              <a:t>Framework and Standards</a:t>
            </a:r>
          </a:p>
          <a:p>
            <a:pPr>
              <a:buFontTx/>
              <a:buBlip>
                <a:blip r:embed="rId3"/>
              </a:buBlip>
            </a:pPr>
            <a:r>
              <a:rPr lang="en-US" dirty="0" smtClean="0"/>
              <a:t>Critical Thinking and Reasoning</a:t>
            </a:r>
          </a:p>
          <a:p>
            <a:pPr>
              <a:buFontTx/>
              <a:buBlip>
                <a:blip r:embed="rId3"/>
              </a:buBlip>
            </a:pPr>
            <a:r>
              <a:rPr lang="en-US" dirty="0" smtClean="0"/>
              <a:t>Differentiated Blogging Tools Activity</a:t>
            </a:r>
          </a:p>
          <a:p>
            <a:pPr>
              <a:buFontTx/>
              <a:buBlip>
                <a:blip r:embed="rId3"/>
              </a:buBlip>
            </a:pPr>
            <a:r>
              <a:rPr lang="en-US" dirty="0" smtClean="0"/>
              <a:t>Flex Activity: </a:t>
            </a:r>
            <a:r>
              <a:rPr lang="en-US" dirty="0" err="1" smtClean="0"/>
              <a:t>MicroBlogging</a:t>
            </a:r>
            <a:endParaRPr lang="en-US" dirty="0" smtClean="0"/>
          </a:p>
          <a:p>
            <a:pPr>
              <a:buFontTx/>
              <a:buBlip>
                <a:blip r:embed="rId3"/>
              </a:buBlip>
            </a:pPr>
            <a:r>
              <a:rPr lang="en-US" dirty="0" smtClean="0"/>
              <a:t>Book Study (reflection and closure)</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Hook/Anchor activity</a:t>
            </a:r>
            <a:endParaRPr lang="en-US" dirty="0"/>
          </a:p>
        </p:txBody>
      </p:sp>
      <p:sp>
        <p:nvSpPr>
          <p:cNvPr id="3" name="Content Placeholder 2"/>
          <p:cNvSpPr>
            <a:spLocks noGrp="1"/>
          </p:cNvSpPr>
          <p:nvPr>
            <p:ph idx="1"/>
          </p:nvPr>
        </p:nvSpPr>
        <p:spPr/>
        <p:txBody>
          <a:bodyPr/>
          <a:lstStyle/>
          <a:p>
            <a:r>
              <a:rPr lang="en-US" dirty="0" smtClean="0"/>
              <a:t>Read and reply to this blog post:</a:t>
            </a:r>
          </a:p>
          <a:p>
            <a:r>
              <a:rPr lang="en-US" dirty="0" smtClean="0">
                <a:hlinkClick r:id="rId2"/>
              </a:rPr>
              <a:t>http://mrrussell.com/blog/?p=64</a:t>
            </a:r>
            <a:r>
              <a:rPr lang="en-US" dirty="0" smtClean="0"/>
              <a:t> </a:t>
            </a:r>
          </a:p>
          <a:p>
            <a:r>
              <a:rPr lang="en-US" dirty="0" smtClean="0"/>
              <a:t>(link is posted on </a:t>
            </a:r>
            <a:r>
              <a:rPr lang="en-US" dirty="0" err="1" smtClean="0"/>
              <a:t>ecott.wikispaces.com</a:t>
            </a:r>
            <a:r>
              <a:rPr lang="en-US" dirty="0" smtClean="0"/>
              <a:t> on the Critical Thinking page)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03522" y="1124523"/>
            <a:ext cx="3438604" cy="2583040"/>
          </a:xfrm>
          <a:prstGeom prst="rect">
            <a:avLst/>
          </a:prstGeom>
        </p:spPr>
      </p:pic>
      <p:sp>
        <p:nvSpPr>
          <p:cNvPr id="3" name="Content Placeholder 2"/>
          <p:cNvSpPr>
            <a:spLocks noGrp="1"/>
          </p:cNvSpPr>
          <p:nvPr>
            <p:ph idx="1"/>
          </p:nvPr>
        </p:nvSpPr>
        <p:spPr>
          <a:xfrm>
            <a:off x="3563480" y="412376"/>
            <a:ext cx="5392895" cy="6126452"/>
          </a:xfrm>
        </p:spPr>
        <p:txBody>
          <a:bodyPr>
            <a:normAutofit fontScale="77500" lnSpcReduction="20000"/>
          </a:bodyPr>
          <a:lstStyle/>
          <a:p>
            <a:pPr indent="0">
              <a:spcBef>
                <a:spcPts val="0"/>
              </a:spcBef>
              <a:buNone/>
            </a:pPr>
            <a:r>
              <a:rPr lang="en-US" dirty="0" smtClean="0"/>
              <a:t>“If you place in a bottle half a dozen bees and the same number of flies, and lay the bottle horizontally, with its base (the closed end) to the window, you will find that the bees will persist, till they die of exhaustion or hunger, in their endeavor to discover an opening through the glass; while the flies, in less than two minutes, will all have sallied forth through the neck on the opposite side. … It is the bees’ love of flight, it is their very intelligence, that is their undoing in this experiment. They evidently imagine that the issue from every prison must be where the light shines clearest; and they act in accordance, and persist in too-logical action</a:t>
            </a:r>
            <a:r>
              <a:rPr lang="en-US" dirty="0" smtClean="0"/>
              <a:t>.” </a:t>
            </a:r>
            <a:r>
              <a:rPr lang="en-US" dirty="0" smtClean="0"/>
              <a:t>					</a:t>
            </a:r>
          </a:p>
          <a:p>
            <a:pPr indent="0">
              <a:spcBef>
                <a:spcPts val="0"/>
              </a:spcBef>
              <a:buNone/>
            </a:pPr>
            <a:r>
              <a:rPr lang="en-US" dirty="0" smtClean="0"/>
              <a:t>	(</a:t>
            </a:r>
            <a:r>
              <a:rPr lang="en-US" dirty="0" smtClean="0"/>
              <a:t>Peters and Waterman, 1988)</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ヒラギノ丸ゴ Pro W4"/>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Metro.thmx</Template>
  <TotalTime>1517</TotalTime>
  <Words>1595</Words>
  <Application>Microsoft Macintosh PowerPoint</Application>
  <PresentationFormat>On-screen Show (4:3)</PresentationFormat>
  <Paragraphs>221</Paragraphs>
  <Slides>36</Slides>
  <Notes>6</Notes>
  <HiddenSlides>0</HiddenSlides>
  <MMClips>3</MMClips>
  <ScaleCrop>false</ScaleCrop>
  <HeadingPairs>
    <vt:vector size="4" baseType="variant">
      <vt:variant>
        <vt:lpstr>Design Template</vt:lpstr>
      </vt:variant>
      <vt:variant>
        <vt:i4>1</vt:i4>
      </vt:variant>
      <vt:variant>
        <vt:lpstr>Slide Titles</vt:lpstr>
      </vt:variant>
      <vt:variant>
        <vt:i4>36</vt:i4>
      </vt:variant>
    </vt:vector>
  </HeadingPairs>
  <TitlesOfParts>
    <vt:vector size="37" baseType="lpstr">
      <vt:lpstr>Metro</vt:lpstr>
      <vt:lpstr>The  Enhancing Education Through Technology Grant</vt:lpstr>
      <vt:lpstr>Guiding Principle/Mantra</vt:lpstr>
      <vt:lpstr>Norms</vt:lpstr>
      <vt:lpstr>Project Goals</vt:lpstr>
      <vt:lpstr>Learning Target</vt:lpstr>
      <vt:lpstr>What do you hope to learn today?  What are you going to do to make sure you get there?</vt:lpstr>
      <vt:lpstr>Agenda  – the activities that will guide us to the learning target</vt:lpstr>
      <vt:lpstr>Hook/Anchor activity</vt:lpstr>
      <vt:lpstr>Slide 9</vt:lpstr>
      <vt:lpstr>21st Century Framework - Essential Questions</vt:lpstr>
      <vt:lpstr>21st Century Framework - Overview</vt:lpstr>
      <vt:lpstr>Why are these skills important?</vt:lpstr>
      <vt:lpstr>The requirements of the workforce are changing.</vt:lpstr>
      <vt:lpstr>Slide 14</vt:lpstr>
      <vt:lpstr>The requirements of the workforce are changing.</vt:lpstr>
      <vt:lpstr>21st Century Framework - Overview</vt:lpstr>
      <vt:lpstr>Slide 17</vt:lpstr>
      <vt:lpstr>21st Century Framework - Overview</vt:lpstr>
      <vt:lpstr>What can districts do to target these skills?</vt:lpstr>
      <vt:lpstr>What can districts do to target these skills? continued ... </vt:lpstr>
      <vt:lpstr>21st Century Framework - Conclusion</vt:lpstr>
      <vt:lpstr>21st Century Framework - Conclusion</vt:lpstr>
      <vt:lpstr>ECS 21st Century Skills</vt:lpstr>
      <vt:lpstr>Slide 24</vt:lpstr>
      <vt:lpstr>Colorado Academic Standards</vt:lpstr>
      <vt:lpstr>Take a closer look at where Critical Thinking &amp; Reasoning fits in your content area</vt:lpstr>
      <vt:lpstr>Deepen your understanding</vt:lpstr>
      <vt:lpstr>Tools for Critical Thinking and Reasoning</vt:lpstr>
      <vt:lpstr>Slide 29</vt:lpstr>
      <vt:lpstr>Why use a blog as a professional?</vt:lpstr>
      <vt:lpstr>Slide 31</vt:lpstr>
      <vt:lpstr>Why use a blog in the classroom?</vt:lpstr>
      <vt:lpstr>Slide 33</vt:lpstr>
      <vt:lpstr>One more because it is  SO     DAMN      CUTE!</vt:lpstr>
      <vt:lpstr>Let’s blog</vt:lpstr>
      <vt:lpstr>Exit Ticket</vt:lpstr>
    </vt:vector>
  </TitlesOfParts>
  <Company>Eagle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Enhancing Education Through Technology Grant</dc:title>
  <dc:creator>David Russell</dc:creator>
  <cp:lastModifiedBy>David Russell</cp:lastModifiedBy>
  <cp:revision>7</cp:revision>
  <dcterms:created xsi:type="dcterms:W3CDTF">2010-10-27T13:05:54Z</dcterms:created>
  <dcterms:modified xsi:type="dcterms:W3CDTF">2010-10-28T02:31:46Z</dcterms:modified>
</cp:coreProperties>
</file>